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4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300" r:id="rId6"/>
    <p:sldId id="262" r:id="rId7"/>
    <p:sldId id="304" r:id="rId8"/>
    <p:sldId id="269" r:id="rId9"/>
    <p:sldId id="267" r:id="rId10"/>
    <p:sldId id="268" r:id="rId11"/>
    <p:sldId id="325" r:id="rId12"/>
    <p:sldId id="309" r:id="rId13"/>
    <p:sldId id="310" r:id="rId14"/>
    <p:sldId id="311" r:id="rId15"/>
    <p:sldId id="324" r:id="rId16"/>
    <p:sldId id="321" r:id="rId17"/>
    <p:sldId id="322" r:id="rId18"/>
    <p:sldId id="301" r:id="rId19"/>
    <p:sldId id="313" r:id="rId20"/>
    <p:sldId id="315" r:id="rId21"/>
    <p:sldId id="316" r:id="rId22"/>
    <p:sldId id="317" r:id="rId23"/>
    <p:sldId id="302" r:id="rId24"/>
    <p:sldId id="312" r:id="rId25"/>
    <p:sldId id="318" r:id="rId26"/>
    <p:sldId id="319" r:id="rId27"/>
    <p:sldId id="292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12E"/>
    <a:srgbClr val="DB651F"/>
    <a:srgbClr val="2C75AC"/>
    <a:srgbClr val="0033A1"/>
    <a:srgbClr val="24370F"/>
    <a:srgbClr val="4B731F"/>
    <a:srgbClr val="3A5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DC9E0-CDB0-4F73-8F7B-BCD6FA350AE4}" v="108" dt="2024-01-08T21:59:33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4" autoAdjust="0"/>
    <p:restoredTop sz="94702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Fixed Route Ridership YoY &amp; Budget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Charts!$F$2</c:f>
              <c:strCache>
                <c:ptCount val="1"/>
                <c:pt idx="0">
                  <c:v>Previous Year</c:v>
                </c:pt>
              </c:strCache>
            </c:strRef>
          </c:tx>
          <c:spPr>
            <a:solidFill>
              <a:srgbClr val="0033A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Charts!$E$3:$E$14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Charts!$F$3:$F$14</c:f>
              <c:numCache>
                <c:formatCode>#,##0</c:formatCode>
                <c:ptCount val="12"/>
                <c:pt idx="0">
                  <c:v>614029</c:v>
                </c:pt>
                <c:pt idx="1">
                  <c:v>655187</c:v>
                </c:pt>
                <c:pt idx="2">
                  <c:v>775690</c:v>
                </c:pt>
                <c:pt idx="3">
                  <c:v>819442</c:v>
                </c:pt>
                <c:pt idx="4">
                  <c:v>845100</c:v>
                </c:pt>
                <c:pt idx="5">
                  <c:v>755760</c:v>
                </c:pt>
                <c:pt idx="6">
                  <c:v>853621</c:v>
                </c:pt>
                <c:pt idx="7">
                  <c:v>905633</c:v>
                </c:pt>
                <c:pt idx="8">
                  <c:v>975050</c:v>
                </c:pt>
                <c:pt idx="9">
                  <c:v>986955</c:v>
                </c:pt>
                <c:pt idx="10">
                  <c:v>872393</c:v>
                </c:pt>
                <c:pt idx="11">
                  <c:v>756345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0-4E31-BD74-11782F72A09B}"/>
            </c:ext>
          </c:extLst>
        </c:ser>
        <c:ser>
          <c:idx val="1"/>
          <c:order val="1"/>
          <c:tx>
            <c:strRef>
              <c:f>Charts!$G$2</c:f>
              <c:strCache>
                <c:ptCount val="1"/>
                <c:pt idx="0">
                  <c:v>Current Year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Charts!$E$3:$E$14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Charts!$G$3:$G$14</c:f>
              <c:numCache>
                <c:formatCode>#,##0</c:formatCode>
                <c:ptCount val="12"/>
                <c:pt idx="0">
                  <c:v>1028706</c:v>
                </c:pt>
                <c:pt idx="1">
                  <c:v>1003539.804</c:v>
                </c:pt>
                <c:pt idx="2">
                  <c:v>1062764</c:v>
                </c:pt>
                <c:pt idx="3">
                  <c:v>1114704</c:v>
                </c:pt>
                <c:pt idx="4">
                  <c:v>1146873</c:v>
                </c:pt>
                <c:pt idx="5">
                  <c:v>983495</c:v>
                </c:pt>
                <c:pt idx="6">
                  <c:v>951023</c:v>
                </c:pt>
                <c:pt idx="7">
                  <c:v>1113680</c:v>
                </c:pt>
                <c:pt idx="8">
                  <c:v>1187395</c:v>
                </c:pt>
                <c:pt idx="9">
                  <c:v>1219323</c:v>
                </c:pt>
                <c:pt idx="10">
                  <c:v>1106771</c:v>
                </c:pt>
                <c:pt idx="11">
                  <c:v>983849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B0-4E31-BD74-11782F72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273403776"/>
        <c:axId val="1620482784"/>
      </c:barChart>
      <c:lineChart>
        <c:grouping val="standard"/>
        <c:varyColors val="0"/>
        <c:ser>
          <c:idx val="2"/>
          <c:order val="2"/>
          <c:tx>
            <c:strRef>
              <c:f>Charts!$H$2</c:f>
              <c:strCache>
                <c:ptCount val="1"/>
                <c:pt idx="0">
                  <c:v>Budget Riders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Charts!$E$3:$E$14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Charts!$H$3:$H$14</c:f>
              <c:numCache>
                <c:formatCode>#,##0</c:formatCode>
                <c:ptCount val="12"/>
                <c:pt idx="0">
                  <c:v>969666</c:v>
                </c:pt>
                <c:pt idx="1">
                  <c:v>847493</c:v>
                </c:pt>
                <c:pt idx="2">
                  <c:v>966255</c:v>
                </c:pt>
                <c:pt idx="3">
                  <c:v>1212669</c:v>
                </c:pt>
                <c:pt idx="4">
                  <c:v>1089793</c:v>
                </c:pt>
                <c:pt idx="5">
                  <c:v>966696</c:v>
                </c:pt>
                <c:pt idx="6">
                  <c:v>967380</c:v>
                </c:pt>
                <c:pt idx="7">
                  <c:v>842350</c:v>
                </c:pt>
                <c:pt idx="8">
                  <c:v>966417</c:v>
                </c:pt>
                <c:pt idx="9">
                  <c:v>1211739</c:v>
                </c:pt>
                <c:pt idx="10">
                  <c:v>1089712</c:v>
                </c:pt>
                <c:pt idx="11">
                  <c:v>967926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6B0-4E31-BD74-11782F72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403776"/>
        <c:axId val="1620482784"/>
      </c:lineChart>
      <c:catAx>
        <c:axId val="27340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482784"/>
        <c:crosses val="autoZero"/>
        <c:auto val="1"/>
        <c:lblAlgn val="ctr"/>
        <c:lblOffset val="100"/>
        <c:noMultiLvlLbl val="0"/>
      </c:catAx>
      <c:valAx>
        <c:axId val="162048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40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Missed Trips by 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Data!$BI$2</c:f>
              <c:strCache>
                <c:ptCount val="1"/>
                <c:pt idx="0">
                  <c:v>Count of Date</c:v>
                </c:pt>
              </c:strCache>
            </c:strRef>
          </c:tx>
          <c:spPr>
            <a:solidFill>
              <a:srgbClr val="DB651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6E-4B3C-829C-079B65817E70}"/>
              </c:ext>
            </c:extLst>
          </c:dPt>
          <c:cat>
            <c:numRef>
              <c:f>Data!$BG$4:$BG$34</c:f>
              <c:numCache>
                <c:formatCode>m/d/yyyy</c:formatCode>
                <c:ptCount val="31"/>
                <c:pt idx="0">
                  <c:v>45261</c:v>
                </c:pt>
                <c:pt idx="1">
                  <c:v>45262</c:v>
                </c:pt>
                <c:pt idx="2">
                  <c:v>45263</c:v>
                </c:pt>
                <c:pt idx="3">
                  <c:v>45264</c:v>
                </c:pt>
                <c:pt idx="4">
                  <c:v>45265</c:v>
                </c:pt>
                <c:pt idx="5">
                  <c:v>45266</c:v>
                </c:pt>
                <c:pt idx="6">
                  <c:v>45267</c:v>
                </c:pt>
                <c:pt idx="7">
                  <c:v>45268</c:v>
                </c:pt>
                <c:pt idx="8">
                  <c:v>45269</c:v>
                </c:pt>
                <c:pt idx="9">
                  <c:v>45270</c:v>
                </c:pt>
                <c:pt idx="10">
                  <c:v>45271</c:v>
                </c:pt>
                <c:pt idx="11">
                  <c:v>45272</c:v>
                </c:pt>
                <c:pt idx="12">
                  <c:v>45273</c:v>
                </c:pt>
                <c:pt idx="13">
                  <c:v>45274</c:v>
                </c:pt>
                <c:pt idx="14">
                  <c:v>45275</c:v>
                </c:pt>
                <c:pt idx="15">
                  <c:v>45276</c:v>
                </c:pt>
                <c:pt idx="16">
                  <c:v>45277</c:v>
                </c:pt>
                <c:pt idx="17">
                  <c:v>45278</c:v>
                </c:pt>
                <c:pt idx="18">
                  <c:v>45279</c:v>
                </c:pt>
                <c:pt idx="19">
                  <c:v>45280</c:v>
                </c:pt>
                <c:pt idx="20">
                  <c:v>45281</c:v>
                </c:pt>
                <c:pt idx="21">
                  <c:v>45282</c:v>
                </c:pt>
                <c:pt idx="22">
                  <c:v>45283</c:v>
                </c:pt>
                <c:pt idx="23">
                  <c:v>45284</c:v>
                </c:pt>
                <c:pt idx="24">
                  <c:v>45285</c:v>
                </c:pt>
                <c:pt idx="25">
                  <c:v>45286</c:v>
                </c:pt>
                <c:pt idx="26">
                  <c:v>45287</c:v>
                </c:pt>
                <c:pt idx="27">
                  <c:v>45288</c:v>
                </c:pt>
                <c:pt idx="28">
                  <c:v>45289</c:v>
                </c:pt>
                <c:pt idx="29">
                  <c:v>45290</c:v>
                </c:pt>
                <c:pt idx="30">
                  <c:v>45291</c:v>
                </c:pt>
              </c:numCache>
            </c:numRef>
          </c:cat>
          <c:val>
            <c:numRef>
              <c:f>Data!$BI$4:$BI$34</c:f>
              <c:numCache>
                <c:formatCode>General</c:formatCode>
                <c:ptCount val="31"/>
                <c:pt idx="0">
                  <c:v>73</c:v>
                </c:pt>
                <c:pt idx="1">
                  <c:v>31</c:v>
                </c:pt>
                <c:pt idx="2">
                  <c:v>19</c:v>
                </c:pt>
                <c:pt idx="3">
                  <c:v>37</c:v>
                </c:pt>
                <c:pt idx="4">
                  <c:v>41</c:v>
                </c:pt>
                <c:pt idx="5">
                  <c:v>14</c:v>
                </c:pt>
                <c:pt idx="6">
                  <c:v>59</c:v>
                </c:pt>
                <c:pt idx="7">
                  <c:v>21</c:v>
                </c:pt>
                <c:pt idx="8">
                  <c:v>7</c:v>
                </c:pt>
                <c:pt idx="9">
                  <c:v>13</c:v>
                </c:pt>
                <c:pt idx="10">
                  <c:v>45</c:v>
                </c:pt>
                <c:pt idx="11">
                  <c:v>79</c:v>
                </c:pt>
                <c:pt idx="12">
                  <c:v>49</c:v>
                </c:pt>
                <c:pt idx="13">
                  <c:v>65</c:v>
                </c:pt>
                <c:pt idx="14">
                  <c:v>33</c:v>
                </c:pt>
                <c:pt idx="15">
                  <c:v>10</c:v>
                </c:pt>
                <c:pt idx="16">
                  <c:v>20</c:v>
                </c:pt>
                <c:pt idx="17">
                  <c:v>8</c:v>
                </c:pt>
                <c:pt idx="18">
                  <c:v>52</c:v>
                </c:pt>
                <c:pt idx="19">
                  <c:v>34</c:v>
                </c:pt>
                <c:pt idx="20">
                  <c:v>8</c:v>
                </c:pt>
                <c:pt idx="21">
                  <c:v>13</c:v>
                </c:pt>
                <c:pt idx="22">
                  <c:v>2</c:v>
                </c:pt>
                <c:pt idx="23">
                  <c:v>0</c:v>
                </c:pt>
                <c:pt idx="24">
                  <c:v>5</c:v>
                </c:pt>
                <c:pt idx="25">
                  <c:v>78</c:v>
                </c:pt>
                <c:pt idx="26">
                  <c:v>7</c:v>
                </c:pt>
                <c:pt idx="27">
                  <c:v>10</c:v>
                </c:pt>
                <c:pt idx="28">
                  <c:v>11</c:v>
                </c:pt>
                <c:pt idx="29">
                  <c:v>19</c:v>
                </c:pt>
                <c:pt idx="3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E-4B3C-829C-079B65817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27"/>
        <c:axId val="1658744112"/>
        <c:axId val="1658747024"/>
      </c:barChart>
      <c:dateAx>
        <c:axId val="16587441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47024"/>
        <c:crosses val="autoZero"/>
        <c:auto val="1"/>
        <c:lblOffset val="100"/>
        <c:baseTimeUnit val="days"/>
      </c:dateAx>
      <c:valAx>
        <c:axId val="165874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4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Missed Trips by Day of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Data!$BE$2</c:f>
              <c:strCache>
                <c:ptCount val="1"/>
                <c:pt idx="0">
                  <c:v>Avg Daily Missed Trips NoOp</c:v>
                </c:pt>
              </c:strCache>
            </c:strRef>
          </c:tx>
          <c:spPr>
            <a:solidFill>
              <a:srgbClr val="DB651F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Data!$BD$3:$BD$9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Data!$BE$3:$BE$9</c:f>
              <c:numCache>
                <c:formatCode>General</c:formatCode>
                <c:ptCount val="7"/>
                <c:pt idx="0">
                  <c:v>13.2</c:v>
                </c:pt>
                <c:pt idx="1">
                  <c:v>23.75</c:v>
                </c:pt>
                <c:pt idx="2">
                  <c:v>62.5</c:v>
                </c:pt>
                <c:pt idx="3">
                  <c:v>26</c:v>
                </c:pt>
                <c:pt idx="4">
                  <c:v>35.5</c:v>
                </c:pt>
                <c:pt idx="5">
                  <c:v>30.2</c:v>
                </c:pt>
                <c:pt idx="6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97-41CC-9998-6B0B644E8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979392496"/>
        <c:axId val="1979384176"/>
      </c:barChart>
      <c:catAx>
        <c:axId val="197939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84176"/>
        <c:crosses val="autoZero"/>
        <c:auto val="1"/>
        <c:lblAlgn val="ctr"/>
        <c:lblOffset val="100"/>
        <c:noMultiLvlLbl val="0"/>
      </c:catAx>
      <c:valAx>
        <c:axId val="197938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9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4370F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MetroNow Monthly Ridership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4370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Charts!$BY$2</c:f>
              <c:strCache>
                <c:ptCount val="1"/>
                <c:pt idx="0">
                  <c:v>Rides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24370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Charts!$BX$3:$BX$6</c:f>
              <c:strCache>
                <c:ptCount val="4"/>
                <c:pt idx="0">
                  <c:v>Sep 23</c:v>
                </c:pt>
                <c:pt idx="1">
                  <c:v>Oct 23</c:v>
                </c:pt>
                <c:pt idx="2">
                  <c:v>Nov 23</c:v>
                </c:pt>
                <c:pt idx="3">
                  <c:v>Dec 23</c:v>
                </c:pt>
              </c:strCache>
            </c:strRef>
          </c:cat>
          <c:val>
            <c:numRef>
              <c:f>Charts!$BY$3:$BY$6</c:f>
              <c:numCache>
                <c:formatCode>#,##0</c:formatCode>
                <c:ptCount val="4"/>
                <c:pt idx="0">
                  <c:v>3455</c:v>
                </c:pt>
                <c:pt idx="1">
                  <c:v>4015</c:v>
                </c:pt>
                <c:pt idx="2">
                  <c:v>4242</c:v>
                </c:pt>
                <c:pt idx="3">
                  <c:v>4551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4-409B-8CF5-6896479BD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148143"/>
        <c:axId val="574144783"/>
      </c:barChart>
      <c:catAx>
        <c:axId val="57414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24370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144783"/>
        <c:crosses val="autoZero"/>
        <c:auto val="1"/>
        <c:lblAlgn val="ctr"/>
        <c:lblOffset val="100"/>
        <c:noMultiLvlLbl val="0"/>
      </c:catAx>
      <c:valAx>
        <c:axId val="574144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24370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148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24370F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rgbClr val="24370F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MetroNow Ridership by Day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rgbClr val="24370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Charts!$CA$2</c:f>
              <c:strCache>
                <c:ptCount val="1"/>
                <c:pt idx="0">
                  <c:v>WD</c:v>
                </c:pt>
              </c:strCache>
            </c:strRef>
          </c:tx>
          <c:spPr>
            <a:ln w="5715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rgbClr val="24370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Charts!$BX$3:$BX$6</c:f>
              <c:strCache>
                <c:ptCount val="4"/>
                <c:pt idx="0">
                  <c:v>Sep 23</c:v>
                </c:pt>
                <c:pt idx="1">
                  <c:v>Oct 23</c:v>
                </c:pt>
                <c:pt idx="2">
                  <c:v>Nov 23</c:v>
                </c:pt>
                <c:pt idx="3">
                  <c:v>Dec 23</c:v>
                </c:pt>
              </c:strCache>
            </c:strRef>
          </c:cat>
          <c:val>
            <c:numRef>
              <c:f>Charts!$CA$3:$CA$6</c:f>
              <c:numCache>
                <c:formatCode>General</c:formatCode>
                <c:ptCount val="4"/>
                <c:pt idx="0">
                  <c:v>114</c:v>
                </c:pt>
                <c:pt idx="1">
                  <c:v>147.80000000000001</c:v>
                </c:pt>
                <c:pt idx="2">
                  <c:v>162.69999999999999</c:v>
                </c:pt>
                <c:pt idx="3">
                  <c:v>172.9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6A4-48F3-B24D-776C8EE7DA9A}"/>
            </c:ext>
          </c:extLst>
        </c:ser>
        <c:ser>
          <c:idx val="1"/>
          <c:order val="1"/>
          <c:tx>
            <c:strRef>
              <c:f>Charts!$CB$2</c:f>
              <c:strCache>
                <c:ptCount val="1"/>
                <c:pt idx="0">
                  <c:v>SA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Charts!$BX$3:$BX$6</c:f>
              <c:strCache>
                <c:ptCount val="4"/>
                <c:pt idx="0">
                  <c:v>Sep 23</c:v>
                </c:pt>
                <c:pt idx="1">
                  <c:v>Oct 23</c:v>
                </c:pt>
                <c:pt idx="2">
                  <c:v>Nov 23</c:v>
                </c:pt>
                <c:pt idx="3">
                  <c:v>Dec 23</c:v>
                </c:pt>
              </c:strCache>
            </c:strRef>
          </c:cat>
          <c:val>
            <c:numRef>
              <c:f>Charts!$CB$3:$CB$6</c:f>
              <c:numCache>
                <c:formatCode>General</c:formatCode>
                <c:ptCount val="4"/>
                <c:pt idx="0">
                  <c:v>88.4</c:v>
                </c:pt>
                <c:pt idx="1">
                  <c:v>89.3</c:v>
                </c:pt>
                <c:pt idx="2">
                  <c:v>105.8</c:v>
                </c:pt>
                <c:pt idx="3">
                  <c:v>120.6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6A4-48F3-B24D-776C8EE7DA9A}"/>
            </c:ext>
          </c:extLst>
        </c:ser>
        <c:ser>
          <c:idx val="2"/>
          <c:order val="2"/>
          <c:tx>
            <c:strRef>
              <c:f>Charts!$CC$2</c:f>
              <c:strCache>
                <c:ptCount val="1"/>
                <c:pt idx="0">
                  <c:v>SU</c:v>
                </c:pt>
              </c:strCache>
            </c:strRef>
          </c:tx>
          <c:spPr>
            <a:ln w="57150" cap="rnd">
              <a:solidFill>
                <a:srgbClr val="C2D12E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Charts!$BX$3:$BX$6</c:f>
              <c:strCache>
                <c:ptCount val="4"/>
                <c:pt idx="0">
                  <c:v>Sep 23</c:v>
                </c:pt>
                <c:pt idx="1">
                  <c:v>Oct 23</c:v>
                </c:pt>
                <c:pt idx="2">
                  <c:v>Nov 23</c:v>
                </c:pt>
                <c:pt idx="3">
                  <c:v>Dec 23</c:v>
                </c:pt>
              </c:strCache>
            </c:strRef>
          </c:cat>
          <c:val>
            <c:numRef>
              <c:f>Charts!$CC$3:$CC$6</c:f>
              <c:numCache>
                <c:formatCode>General</c:formatCode>
                <c:ptCount val="4"/>
                <c:pt idx="0">
                  <c:v>68.8</c:v>
                </c:pt>
                <c:pt idx="1">
                  <c:v>81.2</c:v>
                </c:pt>
                <c:pt idx="2">
                  <c:v>80.599999999999994</c:v>
                </c:pt>
                <c:pt idx="3">
                  <c:v>93.8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A4-48F3-B24D-776C8EE7D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445855"/>
        <c:axId val="1072454975"/>
      </c:lineChart>
      <c:catAx>
        <c:axId val="107244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24370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454975"/>
        <c:crosses val="autoZero"/>
        <c:auto val="1"/>
        <c:lblAlgn val="ctr"/>
        <c:lblOffset val="100"/>
        <c:noMultiLvlLbl val="0"/>
      </c:catAx>
      <c:valAx>
        <c:axId val="1072454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24370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445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24370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rgbClr val="24370F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Access Ridership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Charts!$AX$2</c:f>
              <c:strCache>
                <c:ptCount val="1"/>
                <c:pt idx="0">
                  <c:v>Past Year</c:v>
                </c:pt>
              </c:strCache>
            </c:strRef>
          </c:tx>
          <c:spPr>
            <a:solidFill>
              <a:srgbClr val="0033A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Charts!$AV$4:$AV$15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Charts!$AX$4:$AX$15</c:f>
              <c:numCache>
                <c:formatCode>#,##0</c:formatCode>
                <c:ptCount val="12"/>
                <c:pt idx="0">
                  <c:v>11682</c:v>
                </c:pt>
                <c:pt idx="1">
                  <c:v>11156</c:v>
                </c:pt>
                <c:pt idx="2">
                  <c:v>14987</c:v>
                </c:pt>
                <c:pt idx="3">
                  <c:v>14034</c:v>
                </c:pt>
                <c:pt idx="4">
                  <c:v>14190</c:v>
                </c:pt>
                <c:pt idx="5">
                  <c:v>14560</c:v>
                </c:pt>
                <c:pt idx="6">
                  <c:v>13897</c:v>
                </c:pt>
                <c:pt idx="7">
                  <c:v>16141</c:v>
                </c:pt>
                <c:pt idx="8">
                  <c:v>14830</c:v>
                </c:pt>
                <c:pt idx="9">
                  <c:v>14929</c:v>
                </c:pt>
                <c:pt idx="10">
                  <c:v>14268</c:v>
                </c:pt>
                <c:pt idx="11">
                  <c:v>13371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0-4824-B3FA-5914DF7D2D3E}"/>
            </c:ext>
          </c:extLst>
        </c:ser>
        <c:ser>
          <c:idx val="0"/>
          <c:order val="1"/>
          <c:tx>
            <c:strRef>
              <c:f>Charts!$AW$2</c:f>
              <c:strCache>
                <c:ptCount val="1"/>
                <c:pt idx="0">
                  <c:v>Current Year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Charts!$AV$4:$AV$15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Charts!$AW$4:$AW$15</c:f>
              <c:numCache>
                <c:formatCode>#,##0</c:formatCode>
                <c:ptCount val="12"/>
                <c:pt idx="0">
                  <c:v>14063</c:v>
                </c:pt>
                <c:pt idx="1">
                  <c:v>13815</c:v>
                </c:pt>
                <c:pt idx="2">
                  <c:v>16017</c:v>
                </c:pt>
                <c:pt idx="3">
                  <c:v>14473</c:v>
                </c:pt>
                <c:pt idx="4">
                  <c:v>15873</c:v>
                </c:pt>
                <c:pt idx="5">
                  <c:v>15397</c:v>
                </c:pt>
                <c:pt idx="6">
                  <c:v>14874</c:v>
                </c:pt>
                <c:pt idx="7">
                  <c:v>16841</c:v>
                </c:pt>
                <c:pt idx="8">
                  <c:v>15235</c:v>
                </c:pt>
                <c:pt idx="9">
                  <c:v>16225</c:v>
                </c:pt>
                <c:pt idx="10">
                  <c:v>14938</c:v>
                </c:pt>
                <c:pt idx="11">
                  <c:v>13961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D0-4824-B3FA-5914DF7D2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93542064"/>
        <c:axId val="793527920"/>
      </c:barChart>
      <c:lineChart>
        <c:grouping val="standard"/>
        <c:varyColors val="0"/>
        <c:ser>
          <c:idx val="2"/>
          <c:order val="2"/>
          <c:tx>
            <c:strRef>
              <c:f>Charts!$AY$2</c:f>
              <c:strCache>
                <c:ptCount val="1"/>
                <c:pt idx="0">
                  <c:v>Budget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Charts!$AV$4:$AV$15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Charts!$AY$4:$AY$15</c:f>
              <c:numCache>
                <c:formatCode>#,##0</c:formatCode>
                <c:ptCount val="12"/>
                <c:pt idx="0">
                  <c:v>12054</c:v>
                </c:pt>
                <c:pt idx="1">
                  <c:v>11512</c:v>
                </c:pt>
                <c:pt idx="2">
                  <c:v>15465</c:v>
                </c:pt>
                <c:pt idx="3">
                  <c:v>14481</c:v>
                </c:pt>
                <c:pt idx="4">
                  <c:v>14642</c:v>
                </c:pt>
                <c:pt idx="5">
                  <c:v>15024</c:v>
                </c:pt>
                <c:pt idx="6">
                  <c:v>14340</c:v>
                </c:pt>
                <c:pt idx="7">
                  <c:v>16655</c:v>
                </c:pt>
                <c:pt idx="8">
                  <c:v>15303</c:v>
                </c:pt>
                <c:pt idx="9">
                  <c:v>15405</c:v>
                </c:pt>
                <c:pt idx="10">
                  <c:v>14723</c:v>
                </c:pt>
                <c:pt idx="11">
                  <c:v>13797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6D0-4824-B3FA-5914DF7D2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542064"/>
        <c:axId val="793527920"/>
      </c:lineChart>
      <c:catAx>
        <c:axId val="79354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527920"/>
        <c:crosses val="autoZero"/>
        <c:auto val="1"/>
        <c:lblAlgn val="ctr"/>
        <c:lblOffset val="100"/>
        <c:noMultiLvlLbl val="0"/>
      </c:catAx>
      <c:valAx>
        <c:axId val="79352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54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Access Ridership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Charts!$BG$2</c:f>
              <c:strCache>
                <c:ptCount val="1"/>
                <c:pt idx="0">
                  <c:v>Ridership</c:v>
                </c:pt>
              </c:strCache>
            </c:strRef>
          </c:tx>
          <c:spPr>
            <a:ln w="1143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strRef>
              <c:f>Charts!$BF$3:$BF$50</c:f>
              <c:strCache>
                <c:ptCount val="48"/>
                <c:pt idx="0">
                  <c:v>Jan 20</c:v>
                </c:pt>
                <c:pt idx="1">
                  <c:v>Feb 20</c:v>
                </c:pt>
                <c:pt idx="2">
                  <c:v>Mar 20</c:v>
                </c:pt>
                <c:pt idx="3">
                  <c:v>Apr 20</c:v>
                </c:pt>
                <c:pt idx="4">
                  <c:v>May 20</c:v>
                </c:pt>
                <c:pt idx="5">
                  <c:v>Jun 20</c:v>
                </c:pt>
                <c:pt idx="6">
                  <c:v>Jul 20</c:v>
                </c:pt>
                <c:pt idx="7">
                  <c:v>Aug 20</c:v>
                </c:pt>
                <c:pt idx="8">
                  <c:v>Sep 20</c:v>
                </c:pt>
                <c:pt idx="9">
                  <c:v>Oct 20</c:v>
                </c:pt>
                <c:pt idx="10">
                  <c:v>Nov 20</c:v>
                </c:pt>
                <c:pt idx="11">
                  <c:v>Dec 20</c:v>
                </c:pt>
                <c:pt idx="12">
                  <c:v>Jan 21</c:v>
                </c:pt>
                <c:pt idx="13">
                  <c:v>Feb 21</c:v>
                </c:pt>
                <c:pt idx="14">
                  <c:v>Mar 21</c:v>
                </c:pt>
                <c:pt idx="15">
                  <c:v>Apr 21</c:v>
                </c:pt>
                <c:pt idx="16">
                  <c:v>May 21</c:v>
                </c:pt>
                <c:pt idx="17">
                  <c:v>Jun 21</c:v>
                </c:pt>
                <c:pt idx="18">
                  <c:v>Jul 21</c:v>
                </c:pt>
                <c:pt idx="19">
                  <c:v>Aug 21</c:v>
                </c:pt>
                <c:pt idx="20">
                  <c:v>Sep 21</c:v>
                </c:pt>
                <c:pt idx="21">
                  <c:v>Oct 21</c:v>
                </c:pt>
                <c:pt idx="22">
                  <c:v>Nov 21</c:v>
                </c:pt>
                <c:pt idx="23">
                  <c:v>Dec 21</c:v>
                </c:pt>
                <c:pt idx="24">
                  <c:v>Jan 22</c:v>
                </c:pt>
                <c:pt idx="25">
                  <c:v>Feb 22</c:v>
                </c:pt>
                <c:pt idx="26">
                  <c:v>Mar 22</c:v>
                </c:pt>
                <c:pt idx="27">
                  <c:v>Apr 22</c:v>
                </c:pt>
                <c:pt idx="28">
                  <c:v>May 22</c:v>
                </c:pt>
                <c:pt idx="29">
                  <c:v>Jun 22</c:v>
                </c:pt>
                <c:pt idx="30">
                  <c:v>Jul 22</c:v>
                </c:pt>
                <c:pt idx="31">
                  <c:v>Aug 22</c:v>
                </c:pt>
                <c:pt idx="32">
                  <c:v>Sep 22</c:v>
                </c:pt>
                <c:pt idx="33">
                  <c:v>Oct 22</c:v>
                </c:pt>
                <c:pt idx="34">
                  <c:v>Nov 22</c:v>
                </c:pt>
                <c:pt idx="35">
                  <c:v>Dec 22</c:v>
                </c:pt>
                <c:pt idx="36">
                  <c:v>Jan 23</c:v>
                </c:pt>
                <c:pt idx="37">
                  <c:v>Feb 23</c:v>
                </c:pt>
                <c:pt idx="38">
                  <c:v>Mar 23</c:v>
                </c:pt>
                <c:pt idx="39">
                  <c:v>Apr 23</c:v>
                </c:pt>
                <c:pt idx="40">
                  <c:v>May 23</c:v>
                </c:pt>
                <c:pt idx="41">
                  <c:v>Jun 23</c:v>
                </c:pt>
                <c:pt idx="42">
                  <c:v>Jul 23</c:v>
                </c:pt>
                <c:pt idx="43">
                  <c:v>Aug 23</c:v>
                </c:pt>
                <c:pt idx="44">
                  <c:v>Sep 23</c:v>
                </c:pt>
                <c:pt idx="45">
                  <c:v>Oct 23</c:v>
                </c:pt>
                <c:pt idx="46">
                  <c:v>Nov 23</c:v>
                </c:pt>
                <c:pt idx="47">
                  <c:v>Dec 23</c:v>
                </c:pt>
              </c:strCache>
            </c:strRef>
          </c:cat>
          <c:val>
            <c:numRef>
              <c:f>Charts!$BG$3:$BG$50</c:f>
              <c:numCache>
                <c:formatCode>#,##0</c:formatCode>
                <c:ptCount val="48"/>
                <c:pt idx="0">
                  <c:v>18431</c:v>
                </c:pt>
                <c:pt idx="1">
                  <c:v>18170</c:v>
                </c:pt>
                <c:pt idx="2">
                  <c:v>11807</c:v>
                </c:pt>
                <c:pt idx="3">
                  <c:v>2334</c:v>
                </c:pt>
                <c:pt idx="4">
                  <c:v>3250</c:v>
                </c:pt>
                <c:pt idx="5">
                  <c:v>4795</c:v>
                </c:pt>
                <c:pt idx="6">
                  <c:v>6033</c:v>
                </c:pt>
                <c:pt idx="7">
                  <c:v>6543</c:v>
                </c:pt>
                <c:pt idx="8">
                  <c:v>7577</c:v>
                </c:pt>
                <c:pt idx="9">
                  <c:v>8518</c:v>
                </c:pt>
                <c:pt idx="10">
                  <c:v>7393</c:v>
                </c:pt>
                <c:pt idx="11">
                  <c:v>7275</c:v>
                </c:pt>
                <c:pt idx="12">
                  <c:v>7146</c:v>
                </c:pt>
                <c:pt idx="13">
                  <c:v>6926</c:v>
                </c:pt>
                <c:pt idx="14">
                  <c:v>9631</c:v>
                </c:pt>
                <c:pt idx="15">
                  <c:v>10233</c:v>
                </c:pt>
                <c:pt idx="16">
                  <c:v>10332</c:v>
                </c:pt>
                <c:pt idx="17">
                  <c:v>11284</c:v>
                </c:pt>
                <c:pt idx="18">
                  <c:v>11703</c:v>
                </c:pt>
                <c:pt idx="19">
                  <c:v>12834</c:v>
                </c:pt>
                <c:pt idx="20">
                  <c:v>12687</c:v>
                </c:pt>
                <c:pt idx="21">
                  <c:v>12768</c:v>
                </c:pt>
                <c:pt idx="22">
                  <c:v>12506</c:v>
                </c:pt>
                <c:pt idx="23">
                  <c:v>12224</c:v>
                </c:pt>
                <c:pt idx="24">
                  <c:v>11682</c:v>
                </c:pt>
                <c:pt idx="25">
                  <c:v>11156</c:v>
                </c:pt>
                <c:pt idx="26">
                  <c:v>14987</c:v>
                </c:pt>
                <c:pt idx="27">
                  <c:v>14034</c:v>
                </c:pt>
                <c:pt idx="28">
                  <c:v>14190</c:v>
                </c:pt>
                <c:pt idx="29">
                  <c:v>14560</c:v>
                </c:pt>
                <c:pt idx="30">
                  <c:v>13897</c:v>
                </c:pt>
                <c:pt idx="31">
                  <c:v>16141</c:v>
                </c:pt>
                <c:pt idx="32">
                  <c:v>16141</c:v>
                </c:pt>
                <c:pt idx="33">
                  <c:v>14929</c:v>
                </c:pt>
                <c:pt idx="34">
                  <c:v>14268</c:v>
                </c:pt>
                <c:pt idx="35">
                  <c:v>13371</c:v>
                </c:pt>
                <c:pt idx="36">
                  <c:v>14063</c:v>
                </c:pt>
                <c:pt idx="37">
                  <c:v>13815</c:v>
                </c:pt>
                <c:pt idx="38">
                  <c:v>16017</c:v>
                </c:pt>
                <c:pt idx="39">
                  <c:v>14473</c:v>
                </c:pt>
                <c:pt idx="40">
                  <c:v>15873</c:v>
                </c:pt>
                <c:pt idx="41">
                  <c:v>15397</c:v>
                </c:pt>
                <c:pt idx="42">
                  <c:v>14874</c:v>
                </c:pt>
                <c:pt idx="43">
                  <c:v>16841</c:v>
                </c:pt>
                <c:pt idx="44">
                  <c:v>15235</c:v>
                </c:pt>
                <c:pt idx="45">
                  <c:v>16225</c:v>
                </c:pt>
                <c:pt idx="46">
                  <c:v>14938</c:v>
                </c:pt>
                <c:pt idx="47">
                  <c:v>13961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222-4905-9574-3E1AC8BD7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317264"/>
        <c:axId val="800313104"/>
      </c:lineChart>
      <c:catAx>
        <c:axId val="80031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13104"/>
        <c:crosses val="autoZero"/>
        <c:auto val="1"/>
        <c:lblAlgn val="ctr"/>
        <c:lblOffset val="100"/>
        <c:noMultiLvlLbl val="0"/>
      </c:catAx>
      <c:valAx>
        <c:axId val="80031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1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On-Time Performance - Access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Charts!$BK$2</c:f>
              <c:strCache>
                <c:ptCount val="1"/>
                <c:pt idx="0">
                  <c:v>OTP</c:v>
                </c:pt>
              </c:strCache>
            </c:strRef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Charts!$BJ$3:$BJ$14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Charts!$BK$3:$BK$14</c:f>
              <c:numCache>
                <c:formatCode>0.0%</c:formatCode>
                <c:ptCount val="12"/>
                <c:pt idx="0">
                  <c:v>0.91538078599999995</c:v>
                </c:pt>
                <c:pt idx="1">
                  <c:v>0.88629999999999998</c:v>
                </c:pt>
                <c:pt idx="2">
                  <c:v>0.91</c:v>
                </c:pt>
                <c:pt idx="3">
                  <c:v>0.90600000000000003</c:v>
                </c:pt>
                <c:pt idx="4">
                  <c:v>0.89700000000000002</c:v>
                </c:pt>
                <c:pt idx="5">
                  <c:v>0.89770000000000005</c:v>
                </c:pt>
                <c:pt idx="6">
                  <c:v>0.91069999999999995</c:v>
                </c:pt>
                <c:pt idx="7">
                  <c:v>0.86900000000000011</c:v>
                </c:pt>
                <c:pt idx="8">
                  <c:v>0.878</c:v>
                </c:pt>
                <c:pt idx="9">
                  <c:v>0.89599999999999991</c:v>
                </c:pt>
                <c:pt idx="10">
                  <c:v>0.90900000000000003</c:v>
                </c:pt>
                <c:pt idx="11">
                  <c:v>0.89700000000000002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CE1-4DC0-B0B5-37B36606C0ED}"/>
            </c:ext>
          </c:extLst>
        </c:ser>
        <c:ser>
          <c:idx val="1"/>
          <c:order val="1"/>
          <c:tx>
            <c:strRef>
              <c:f>Charts!$BL$2</c:f>
              <c:strCache>
                <c:ptCount val="1"/>
                <c:pt idx="0">
                  <c:v>OTP KPI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Charts!$BJ$3:$BJ$14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Charts!$BL$3:$BL$14</c:f>
              <c:numCache>
                <c:formatCode>0.0%</c:formatCode>
                <c:ptCount val="12"/>
                <c:pt idx="0">
                  <c:v>0.94</c:v>
                </c:pt>
                <c:pt idx="1">
                  <c:v>0.94</c:v>
                </c:pt>
                <c:pt idx="2">
                  <c:v>0.94</c:v>
                </c:pt>
                <c:pt idx="3">
                  <c:v>0.94</c:v>
                </c:pt>
                <c:pt idx="4">
                  <c:v>0.94</c:v>
                </c:pt>
                <c:pt idx="5">
                  <c:v>0.94</c:v>
                </c:pt>
                <c:pt idx="6">
                  <c:v>0.94</c:v>
                </c:pt>
                <c:pt idx="7">
                  <c:v>0.94</c:v>
                </c:pt>
                <c:pt idx="8">
                  <c:v>0.94</c:v>
                </c:pt>
                <c:pt idx="9">
                  <c:v>0.94</c:v>
                </c:pt>
                <c:pt idx="10">
                  <c:v>0.94</c:v>
                </c:pt>
                <c:pt idx="11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E1-4DC0-B0B5-37B36606C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904432"/>
        <c:axId val="798905680"/>
      </c:lineChart>
      <c:catAx>
        <c:axId val="7989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05680"/>
        <c:crosses val="autoZero"/>
        <c:auto val="1"/>
        <c:lblAlgn val="ctr"/>
        <c:lblOffset val="100"/>
        <c:noMultiLvlLbl val="0"/>
      </c:catAx>
      <c:valAx>
        <c:axId val="798905680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0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Access Service - Productivity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Charts!$BQ$2</c:f>
              <c:strCache>
                <c:ptCount val="1"/>
                <c:pt idx="0">
                  <c:v>Productivity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Charts!$BP$3:$BP$14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Charts!$BQ$3:$BQ$14</c:f>
              <c:numCache>
                <c:formatCode>0.00</c:formatCode>
                <c:ptCount val="12"/>
                <c:pt idx="0">
                  <c:v>2.185536258</c:v>
                </c:pt>
                <c:pt idx="1">
                  <c:v>2.25</c:v>
                </c:pt>
                <c:pt idx="2">
                  <c:v>2.2200000000000002</c:v>
                </c:pt>
                <c:pt idx="3">
                  <c:v>2.17</c:v>
                </c:pt>
                <c:pt idx="4">
                  <c:v>2.1800000000000002</c:v>
                </c:pt>
                <c:pt idx="5">
                  <c:v>2.2000000000000002</c:v>
                </c:pt>
                <c:pt idx="6">
                  <c:v>2.13</c:v>
                </c:pt>
                <c:pt idx="7">
                  <c:v>2.21</c:v>
                </c:pt>
                <c:pt idx="8">
                  <c:v>2.14</c:v>
                </c:pt>
                <c:pt idx="9">
                  <c:v>2.0499999999999998</c:v>
                </c:pt>
                <c:pt idx="10">
                  <c:v>1.98</c:v>
                </c:pt>
                <c:pt idx="11">
                  <c:v>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F-4C13-BF79-A76E32F6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88905456"/>
        <c:axId val="788915856"/>
      </c:barChart>
      <c:lineChart>
        <c:grouping val="standard"/>
        <c:varyColors val="0"/>
        <c:ser>
          <c:idx val="1"/>
          <c:order val="1"/>
          <c:tx>
            <c:strRef>
              <c:f>Charts!$BR$2</c:f>
              <c:strCache>
                <c:ptCount val="1"/>
                <c:pt idx="0">
                  <c:v>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Charts!$BP$3:$BP$14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Charts!$BR$3:$BR$14</c:f>
              <c:numCache>
                <c:formatCode>General</c:formatCode>
                <c:ptCount val="12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BF-4C13-BF79-A76E32F6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905456"/>
        <c:axId val="788915856"/>
      </c:lineChart>
      <c:catAx>
        <c:axId val="78890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15856"/>
        <c:crosses val="autoZero"/>
        <c:auto val="1"/>
        <c:lblAlgn val="ctr"/>
        <c:lblOffset val="100"/>
        <c:noMultiLvlLbl val="0"/>
      </c:catAx>
      <c:valAx>
        <c:axId val="788915856"/>
        <c:scaling>
          <c:orientation val="minMax"/>
          <c:min val="1.7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0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Access Service - Cost Per Rider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Charts!$BS$2</c:f>
              <c:strCache>
                <c:ptCount val="1"/>
                <c:pt idx="0">
                  <c:v>Cost Per Rider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Charts!$BP$3:$BP$14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Charts!$BS$3:$BS$14</c:f>
              <c:numCache>
                <c:formatCode>"$"#,##0.00</c:formatCode>
                <c:ptCount val="12"/>
                <c:pt idx="0">
                  <c:v>53.897236720000002</c:v>
                </c:pt>
                <c:pt idx="1">
                  <c:v>49.56</c:v>
                </c:pt>
                <c:pt idx="2">
                  <c:v>54.87</c:v>
                </c:pt>
                <c:pt idx="3">
                  <c:v>55.31</c:v>
                </c:pt>
                <c:pt idx="4">
                  <c:v>58.03</c:v>
                </c:pt>
                <c:pt idx="5">
                  <c:v>59.53</c:v>
                </c:pt>
                <c:pt idx="6">
                  <c:v>57.48</c:v>
                </c:pt>
                <c:pt idx="7">
                  <c:v>53.75</c:v>
                </c:pt>
                <c:pt idx="8">
                  <c:v>56.56</c:v>
                </c:pt>
                <c:pt idx="9">
                  <c:v>51.99</c:v>
                </c:pt>
                <c:pt idx="10">
                  <c:v>61.51</c:v>
                </c:pt>
                <c:pt idx="11">
                  <c:v>54.92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8-4A9C-BD51-4782E468B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96375200"/>
        <c:axId val="796376032"/>
      </c:barChart>
      <c:lineChart>
        <c:grouping val="standard"/>
        <c:varyColors val="0"/>
        <c:ser>
          <c:idx val="1"/>
          <c:order val="1"/>
          <c:tx>
            <c:strRef>
              <c:f>Charts!$BT$2</c:f>
              <c:strCache>
                <c:ptCount val="1"/>
                <c:pt idx="0">
                  <c:v>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Charts!$BP$3:$BP$14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Charts!$BT$3:$BT$14</c:f>
              <c:numCache>
                <c:formatCode>"$"#,##0.00</c:formatCode>
                <c:ptCount val="12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55</c:v>
                </c:pt>
                <c:pt idx="7">
                  <c:v>55</c:v>
                </c:pt>
                <c:pt idx="8">
                  <c:v>55</c:v>
                </c:pt>
                <c:pt idx="9">
                  <c:v>55</c:v>
                </c:pt>
                <c:pt idx="10">
                  <c:v>55</c:v>
                </c:pt>
                <c:pt idx="11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A8-4A9C-BD51-4782E468B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6375200"/>
        <c:axId val="796376032"/>
      </c:lineChart>
      <c:catAx>
        <c:axId val="7963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376032"/>
        <c:crosses val="autoZero"/>
        <c:auto val="1"/>
        <c:lblAlgn val="ctr"/>
        <c:lblOffset val="100"/>
        <c:noMultiLvlLbl val="0"/>
      </c:catAx>
      <c:valAx>
        <c:axId val="79637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37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CPS Ridership by 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Data!$BB$2</c:f>
              <c:strCache>
                <c:ptCount val="1"/>
                <c:pt idx="0">
                  <c:v>CPS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Data!$AZ$3:$AZ$33</c:f>
              <c:numCache>
                <c:formatCode>m/d/yyyy</c:formatCode>
                <c:ptCount val="31"/>
                <c:pt idx="0">
                  <c:v>45261</c:v>
                </c:pt>
                <c:pt idx="1">
                  <c:v>45262</c:v>
                </c:pt>
                <c:pt idx="2">
                  <c:v>45263</c:v>
                </c:pt>
                <c:pt idx="3">
                  <c:v>45264</c:v>
                </c:pt>
                <c:pt idx="4">
                  <c:v>45265</c:v>
                </c:pt>
                <c:pt idx="5">
                  <c:v>45266</c:v>
                </c:pt>
                <c:pt idx="6">
                  <c:v>45267</c:v>
                </c:pt>
                <c:pt idx="7">
                  <c:v>45268</c:v>
                </c:pt>
                <c:pt idx="8">
                  <c:v>45269</c:v>
                </c:pt>
                <c:pt idx="9">
                  <c:v>45270</c:v>
                </c:pt>
                <c:pt idx="10">
                  <c:v>45271</c:v>
                </c:pt>
                <c:pt idx="11">
                  <c:v>45272</c:v>
                </c:pt>
                <c:pt idx="12">
                  <c:v>45273</c:v>
                </c:pt>
                <c:pt idx="13">
                  <c:v>45274</c:v>
                </c:pt>
                <c:pt idx="14">
                  <c:v>45275</c:v>
                </c:pt>
                <c:pt idx="15">
                  <c:v>45276</c:v>
                </c:pt>
                <c:pt idx="16">
                  <c:v>45277</c:v>
                </c:pt>
                <c:pt idx="17">
                  <c:v>45278</c:v>
                </c:pt>
                <c:pt idx="18">
                  <c:v>45279</c:v>
                </c:pt>
                <c:pt idx="19">
                  <c:v>45280</c:v>
                </c:pt>
                <c:pt idx="20">
                  <c:v>45281</c:v>
                </c:pt>
                <c:pt idx="21">
                  <c:v>45282</c:v>
                </c:pt>
                <c:pt idx="22">
                  <c:v>45283</c:v>
                </c:pt>
                <c:pt idx="23">
                  <c:v>45284</c:v>
                </c:pt>
                <c:pt idx="24">
                  <c:v>45285</c:v>
                </c:pt>
                <c:pt idx="25">
                  <c:v>45286</c:v>
                </c:pt>
                <c:pt idx="26">
                  <c:v>45287</c:v>
                </c:pt>
                <c:pt idx="27">
                  <c:v>45288</c:v>
                </c:pt>
                <c:pt idx="28">
                  <c:v>45289</c:v>
                </c:pt>
                <c:pt idx="29">
                  <c:v>45290</c:v>
                </c:pt>
                <c:pt idx="30">
                  <c:v>45291</c:v>
                </c:pt>
              </c:numCache>
            </c:numRef>
          </c:cat>
          <c:val>
            <c:numRef>
              <c:f>Data!$BB$3:$BB$33</c:f>
              <c:numCache>
                <c:formatCode>General</c:formatCode>
                <c:ptCount val="31"/>
                <c:pt idx="0" formatCode="#,##0">
                  <c:v>7964</c:v>
                </c:pt>
                <c:pt idx="1">
                  <c:v>31</c:v>
                </c:pt>
                <c:pt idx="2">
                  <c:v>0</c:v>
                </c:pt>
                <c:pt idx="3" formatCode="#,##0">
                  <c:v>9171</c:v>
                </c:pt>
                <c:pt idx="4" formatCode="#,##0">
                  <c:v>9142</c:v>
                </c:pt>
                <c:pt idx="5" formatCode="#,##0">
                  <c:v>9696</c:v>
                </c:pt>
                <c:pt idx="6" formatCode="#,##0">
                  <c:v>9512</c:v>
                </c:pt>
                <c:pt idx="7" formatCode="#,##0">
                  <c:v>8845</c:v>
                </c:pt>
                <c:pt idx="8">
                  <c:v>62</c:v>
                </c:pt>
                <c:pt idx="9">
                  <c:v>0</c:v>
                </c:pt>
                <c:pt idx="10" formatCode="#,##0">
                  <c:v>9126</c:v>
                </c:pt>
                <c:pt idx="11" formatCode="#,##0">
                  <c:v>8874</c:v>
                </c:pt>
                <c:pt idx="12" formatCode="#,##0">
                  <c:v>8839</c:v>
                </c:pt>
                <c:pt idx="13" formatCode="#,##0">
                  <c:v>8481</c:v>
                </c:pt>
                <c:pt idx="14" formatCode="#,##0">
                  <c:v>6709</c:v>
                </c:pt>
                <c:pt idx="15">
                  <c:v>38</c:v>
                </c:pt>
                <c:pt idx="16">
                  <c:v>0</c:v>
                </c:pt>
                <c:pt idx="17">
                  <c:v>317</c:v>
                </c:pt>
                <c:pt idx="18">
                  <c:v>356</c:v>
                </c:pt>
                <c:pt idx="19">
                  <c:v>289</c:v>
                </c:pt>
                <c:pt idx="20">
                  <c:v>327</c:v>
                </c:pt>
                <c:pt idx="21">
                  <c:v>216</c:v>
                </c:pt>
                <c:pt idx="22">
                  <c:v>23</c:v>
                </c:pt>
                <c:pt idx="23">
                  <c:v>0</c:v>
                </c:pt>
                <c:pt idx="24">
                  <c:v>5</c:v>
                </c:pt>
                <c:pt idx="25">
                  <c:v>148</c:v>
                </c:pt>
                <c:pt idx="26">
                  <c:v>158</c:v>
                </c:pt>
                <c:pt idx="27">
                  <c:v>162</c:v>
                </c:pt>
                <c:pt idx="28">
                  <c:v>133</c:v>
                </c:pt>
                <c:pt idx="29">
                  <c:v>11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C-4E86-B00B-0AF94C08A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800340560"/>
        <c:axId val="800350960"/>
      </c:barChart>
      <c:dateAx>
        <c:axId val="8003405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50960"/>
        <c:crosses val="autoZero"/>
        <c:auto val="1"/>
        <c:lblOffset val="100"/>
        <c:baseTimeUnit val="days"/>
      </c:dateAx>
      <c:valAx>
        <c:axId val="800350960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4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Fixed Route Ridership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Charts!$K$2</c:f>
              <c:strCache>
                <c:ptCount val="1"/>
                <c:pt idx="0">
                  <c:v>Ridership</c:v>
                </c:pt>
              </c:strCache>
            </c:strRef>
          </c:tx>
          <c:spPr>
            <a:ln w="114300" cap="rnd">
              <a:solidFill>
                <a:schemeClr val="accent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Charts!$J$3:$J$51</c:f>
              <c:strCache>
                <c:ptCount val="49"/>
                <c:pt idx="0">
                  <c:v>Dec 19</c:v>
                </c:pt>
                <c:pt idx="1">
                  <c:v>Jan 20</c:v>
                </c:pt>
                <c:pt idx="2">
                  <c:v>Feb 20</c:v>
                </c:pt>
                <c:pt idx="3">
                  <c:v>Mar 20</c:v>
                </c:pt>
                <c:pt idx="4">
                  <c:v>Apr 20</c:v>
                </c:pt>
                <c:pt idx="5">
                  <c:v>May 20</c:v>
                </c:pt>
                <c:pt idx="6">
                  <c:v>Jun 20</c:v>
                </c:pt>
                <c:pt idx="7">
                  <c:v>Jul 20</c:v>
                </c:pt>
                <c:pt idx="8">
                  <c:v>Aug 20</c:v>
                </c:pt>
                <c:pt idx="9">
                  <c:v>Sep 20</c:v>
                </c:pt>
                <c:pt idx="10">
                  <c:v>Oct 20</c:v>
                </c:pt>
                <c:pt idx="11">
                  <c:v>Nov 20</c:v>
                </c:pt>
                <c:pt idx="12">
                  <c:v>Dec 20</c:v>
                </c:pt>
                <c:pt idx="13">
                  <c:v>Jan 21</c:v>
                </c:pt>
                <c:pt idx="14">
                  <c:v>Feb 21</c:v>
                </c:pt>
                <c:pt idx="15">
                  <c:v>Mar 21</c:v>
                </c:pt>
                <c:pt idx="16">
                  <c:v>Apr 21</c:v>
                </c:pt>
                <c:pt idx="17">
                  <c:v>May 21</c:v>
                </c:pt>
                <c:pt idx="18">
                  <c:v>Jun 21</c:v>
                </c:pt>
                <c:pt idx="19">
                  <c:v>Jul 21</c:v>
                </c:pt>
                <c:pt idx="20">
                  <c:v>Aug 21</c:v>
                </c:pt>
                <c:pt idx="21">
                  <c:v>Sep 21</c:v>
                </c:pt>
                <c:pt idx="22">
                  <c:v>Oct 21</c:v>
                </c:pt>
                <c:pt idx="23">
                  <c:v>Nov 21</c:v>
                </c:pt>
                <c:pt idx="24">
                  <c:v>Dec 21</c:v>
                </c:pt>
                <c:pt idx="25">
                  <c:v>Jan 22</c:v>
                </c:pt>
                <c:pt idx="26">
                  <c:v>Feb 22</c:v>
                </c:pt>
                <c:pt idx="27">
                  <c:v>Mar 22</c:v>
                </c:pt>
                <c:pt idx="28">
                  <c:v>Apr 22</c:v>
                </c:pt>
                <c:pt idx="29">
                  <c:v>May 22</c:v>
                </c:pt>
                <c:pt idx="30">
                  <c:v>Jun 22</c:v>
                </c:pt>
                <c:pt idx="31">
                  <c:v>Jul 22</c:v>
                </c:pt>
                <c:pt idx="32">
                  <c:v>Aug 22</c:v>
                </c:pt>
                <c:pt idx="33">
                  <c:v>Sep 22</c:v>
                </c:pt>
                <c:pt idx="34">
                  <c:v>Oct 22</c:v>
                </c:pt>
                <c:pt idx="35">
                  <c:v>Nov 22</c:v>
                </c:pt>
                <c:pt idx="36">
                  <c:v>Dec 22</c:v>
                </c:pt>
                <c:pt idx="37">
                  <c:v>Jan 23</c:v>
                </c:pt>
                <c:pt idx="38">
                  <c:v>Feb 23</c:v>
                </c:pt>
                <c:pt idx="39">
                  <c:v>Mar 23</c:v>
                </c:pt>
                <c:pt idx="40">
                  <c:v>Apr 23</c:v>
                </c:pt>
                <c:pt idx="41">
                  <c:v>May 23</c:v>
                </c:pt>
                <c:pt idx="42">
                  <c:v>Jun 23</c:v>
                </c:pt>
                <c:pt idx="43">
                  <c:v>Jul 23</c:v>
                </c:pt>
                <c:pt idx="44">
                  <c:v>Aug 23</c:v>
                </c:pt>
                <c:pt idx="45">
                  <c:v>Sep 23</c:v>
                </c:pt>
                <c:pt idx="46">
                  <c:v>Oct 23</c:v>
                </c:pt>
                <c:pt idx="47">
                  <c:v>Nov 23</c:v>
                </c:pt>
                <c:pt idx="48">
                  <c:v>Dec 23</c:v>
                </c:pt>
              </c:strCache>
            </c:strRef>
          </c:cat>
          <c:val>
            <c:numRef>
              <c:f>Charts!$K$3:$K$51</c:f>
              <c:numCache>
                <c:formatCode>#,##0</c:formatCode>
                <c:ptCount val="49"/>
                <c:pt idx="0">
                  <c:v>1027712</c:v>
                </c:pt>
                <c:pt idx="1">
                  <c:v>1115678</c:v>
                </c:pt>
                <c:pt idx="2">
                  <c:v>1036730</c:v>
                </c:pt>
                <c:pt idx="3">
                  <c:v>779515</c:v>
                </c:pt>
                <c:pt idx="4">
                  <c:v>376100</c:v>
                </c:pt>
                <c:pt idx="5">
                  <c:v>389841</c:v>
                </c:pt>
                <c:pt idx="6">
                  <c:v>475621</c:v>
                </c:pt>
                <c:pt idx="7">
                  <c:v>517128</c:v>
                </c:pt>
                <c:pt idx="8">
                  <c:v>518528</c:v>
                </c:pt>
                <c:pt idx="9">
                  <c:v>540459</c:v>
                </c:pt>
                <c:pt idx="10">
                  <c:v>574209</c:v>
                </c:pt>
                <c:pt idx="11">
                  <c:v>510662</c:v>
                </c:pt>
                <c:pt idx="12">
                  <c:v>478704</c:v>
                </c:pt>
                <c:pt idx="13">
                  <c:v>464119</c:v>
                </c:pt>
                <c:pt idx="14">
                  <c:v>425977</c:v>
                </c:pt>
                <c:pt idx="15">
                  <c:v>572568</c:v>
                </c:pt>
                <c:pt idx="16">
                  <c:v>638120</c:v>
                </c:pt>
                <c:pt idx="17">
                  <c:v>614347</c:v>
                </c:pt>
                <c:pt idx="18">
                  <c:v>577044</c:v>
                </c:pt>
                <c:pt idx="19">
                  <c:v>585541</c:v>
                </c:pt>
                <c:pt idx="20">
                  <c:v>614815</c:v>
                </c:pt>
                <c:pt idx="21">
                  <c:v>777806</c:v>
                </c:pt>
                <c:pt idx="22">
                  <c:v>812689</c:v>
                </c:pt>
                <c:pt idx="23">
                  <c:v>744776</c:v>
                </c:pt>
                <c:pt idx="24">
                  <c:v>680724</c:v>
                </c:pt>
                <c:pt idx="25">
                  <c:v>614029</c:v>
                </c:pt>
                <c:pt idx="26">
                  <c:v>655187</c:v>
                </c:pt>
                <c:pt idx="27">
                  <c:v>775690</c:v>
                </c:pt>
                <c:pt idx="28">
                  <c:v>819442</c:v>
                </c:pt>
                <c:pt idx="29">
                  <c:v>845100</c:v>
                </c:pt>
                <c:pt idx="30">
                  <c:v>755760</c:v>
                </c:pt>
                <c:pt idx="31">
                  <c:v>767656</c:v>
                </c:pt>
                <c:pt idx="32">
                  <c:v>905633</c:v>
                </c:pt>
                <c:pt idx="33">
                  <c:v>975050</c:v>
                </c:pt>
                <c:pt idx="34">
                  <c:v>986955</c:v>
                </c:pt>
                <c:pt idx="35">
                  <c:v>872393</c:v>
                </c:pt>
                <c:pt idx="36">
                  <c:v>756345</c:v>
                </c:pt>
                <c:pt idx="37">
                  <c:v>1028706</c:v>
                </c:pt>
                <c:pt idx="38">
                  <c:v>1003538</c:v>
                </c:pt>
                <c:pt idx="39">
                  <c:v>1062764</c:v>
                </c:pt>
                <c:pt idx="40">
                  <c:v>1114704</c:v>
                </c:pt>
                <c:pt idx="41">
                  <c:v>1146873</c:v>
                </c:pt>
                <c:pt idx="42">
                  <c:v>983495</c:v>
                </c:pt>
                <c:pt idx="43">
                  <c:v>951023</c:v>
                </c:pt>
                <c:pt idx="44">
                  <c:v>1113680</c:v>
                </c:pt>
                <c:pt idx="45">
                  <c:v>1187395</c:v>
                </c:pt>
                <c:pt idx="46">
                  <c:v>1219323</c:v>
                </c:pt>
                <c:pt idx="47">
                  <c:v>1106771</c:v>
                </c:pt>
                <c:pt idx="48">
                  <c:v>983849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A1E-4632-8595-5E7564501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1458416"/>
        <c:axId val="1441897200"/>
      </c:lineChart>
      <c:catAx>
        <c:axId val="177145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897200"/>
        <c:crosses val="autoZero"/>
        <c:auto val="1"/>
        <c:lblAlgn val="ctr"/>
        <c:lblOffset val="100"/>
        <c:noMultiLvlLbl val="0"/>
      </c:catAx>
      <c:valAx>
        <c:axId val="144189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45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Local OTP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Data!$BQ$3</c:f>
              <c:strCache>
                <c:ptCount val="1"/>
                <c:pt idx="0">
                  <c:v>Local OTP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9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01BD-4AD2-8F25-DEBFF0706098}"/>
              </c:ext>
            </c:extLst>
          </c:dPt>
          <c:cat>
            <c:strRef>
              <c:f>Data!$BP$4:$BP$33</c:f>
              <c:strCache>
                <c:ptCount val="30"/>
                <c:pt idx="0">
                  <c:v>1</c:v>
                </c:pt>
                <c:pt idx="1">
                  <c:v>50</c:v>
                </c:pt>
                <c:pt idx="2">
                  <c:v>31</c:v>
                </c:pt>
                <c:pt idx="3">
                  <c:v>6</c:v>
                </c:pt>
                <c:pt idx="4">
                  <c:v>11</c:v>
                </c:pt>
                <c:pt idx="5">
                  <c:v>5</c:v>
                </c:pt>
                <c:pt idx="6">
                  <c:v>51</c:v>
                </c:pt>
                <c:pt idx="7">
                  <c:v>32</c:v>
                </c:pt>
                <c:pt idx="8">
                  <c:v>28</c:v>
                </c:pt>
                <c:pt idx="9">
                  <c:v>67</c:v>
                </c:pt>
                <c:pt idx="10">
                  <c:v>24</c:v>
                </c:pt>
                <c:pt idx="11">
                  <c:v>21</c:v>
                </c:pt>
                <c:pt idx="12">
                  <c:v>37</c:v>
                </c:pt>
                <c:pt idx="13">
                  <c:v>20</c:v>
                </c:pt>
                <c:pt idx="14">
                  <c:v>4</c:v>
                </c:pt>
                <c:pt idx="15">
                  <c:v>36</c:v>
                </c:pt>
                <c:pt idx="16">
                  <c:v>90</c:v>
                </c:pt>
                <c:pt idx="17">
                  <c:v>17</c:v>
                </c:pt>
                <c:pt idx="18">
                  <c:v>64</c:v>
                </c:pt>
                <c:pt idx="19">
                  <c:v>Avg</c:v>
                </c:pt>
                <c:pt idx="20">
                  <c:v>41</c:v>
                </c:pt>
                <c:pt idx="21">
                  <c:v>16</c:v>
                </c:pt>
                <c:pt idx="22">
                  <c:v>49</c:v>
                </c:pt>
                <c:pt idx="23">
                  <c:v>65</c:v>
                </c:pt>
                <c:pt idx="24">
                  <c:v>43</c:v>
                </c:pt>
                <c:pt idx="25">
                  <c:v>78</c:v>
                </c:pt>
                <c:pt idx="26">
                  <c:v>33</c:v>
                </c:pt>
                <c:pt idx="27">
                  <c:v>46</c:v>
                </c:pt>
                <c:pt idx="28">
                  <c:v>27</c:v>
                </c:pt>
                <c:pt idx="29">
                  <c:v>19</c:v>
                </c:pt>
              </c:strCache>
            </c:strRef>
          </c:cat>
          <c:val>
            <c:numRef>
              <c:f>Data!$BQ$4:$BQ$33</c:f>
              <c:numCache>
                <c:formatCode>0.0%</c:formatCode>
                <c:ptCount val="30"/>
                <c:pt idx="0">
                  <c:v>0.90200000000000002</c:v>
                </c:pt>
                <c:pt idx="1">
                  <c:v>0.83599999999999997</c:v>
                </c:pt>
                <c:pt idx="2">
                  <c:v>0.81299999999999994</c:v>
                </c:pt>
                <c:pt idx="3">
                  <c:v>0.80600000000000005</c:v>
                </c:pt>
                <c:pt idx="4">
                  <c:v>0.80500000000000005</c:v>
                </c:pt>
                <c:pt idx="5">
                  <c:v>0.80200000000000005</c:v>
                </c:pt>
                <c:pt idx="6">
                  <c:v>0.79500000000000004</c:v>
                </c:pt>
                <c:pt idx="7">
                  <c:v>0.79200000000000004</c:v>
                </c:pt>
                <c:pt idx="8">
                  <c:v>0.79100000000000004</c:v>
                </c:pt>
                <c:pt idx="9">
                  <c:v>0.79</c:v>
                </c:pt>
                <c:pt idx="10">
                  <c:v>0.78700000000000003</c:v>
                </c:pt>
                <c:pt idx="11">
                  <c:v>0.78500000000000003</c:v>
                </c:pt>
                <c:pt idx="12">
                  <c:v>0.78300000000000003</c:v>
                </c:pt>
                <c:pt idx="13">
                  <c:v>0.78200000000000003</c:v>
                </c:pt>
                <c:pt idx="14">
                  <c:v>0.78</c:v>
                </c:pt>
                <c:pt idx="15">
                  <c:v>0.77800000000000002</c:v>
                </c:pt>
                <c:pt idx="16">
                  <c:v>0.77500000000000002</c:v>
                </c:pt>
                <c:pt idx="17">
                  <c:v>0.77</c:v>
                </c:pt>
                <c:pt idx="18">
                  <c:v>0.76600000000000001</c:v>
                </c:pt>
                <c:pt idx="19">
                  <c:v>0.76600000000000001</c:v>
                </c:pt>
                <c:pt idx="20">
                  <c:v>0.76200000000000001</c:v>
                </c:pt>
                <c:pt idx="21">
                  <c:v>0.75800000000000001</c:v>
                </c:pt>
                <c:pt idx="22">
                  <c:v>0.75600000000000001</c:v>
                </c:pt>
                <c:pt idx="23">
                  <c:v>0.753</c:v>
                </c:pt>
                <c:pt idx="24">
                  <c:v>0.74099999999999999</c:v>
                </c:pt>
                <c:pt idx="25">
                  <c:v>0.72699999999999998</c:v>
                </c:pt>
                <c:pt idx="26">
                  <c:v>0.72099999999999997</c:v>
                </c:pt>
                <c:pt idx="27">
                  <c:v>0.70899999999999996</c:v>
                </c:pt>
                <c:pt idx="28">
                  <c:v>0.69099999999999995</c:v>
                </c:pt>
                <c:pt idx="29">
                  <c:v>0.67400000000000004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D-4AD2-8F25-DEBFF0706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25372880"/>
        <c:axId val="725368304"/>
      </c:barChart>
      <c:lineChart>
        <c:grouping val="standard"/>
        <c:varyColors val="0"/>
        <c:ser>
          <c:idx val="2"/>
          <c:order val="1"/>
          <c:tx>
            <c:strRef>
              <c:f>Data!$BR$3</c:f>
              <c:strCache>
                <c:ptCount val="1"/>
                <c:pt idx="0">
                  <c:v>Local OTP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Data!$BP$4:$BP$33</c:f>
              <c:strCache>
                <c:ptCount val="30"/>
                <c:pt idx="0">
                  <c:v>1</c:v>
                </c:pt>
                <c:pt idx="1">
                  <c:v>50</c:v>
                </c:pt>
                <c:pt idx="2">
                  <c:v>31</c:v>
                </c:pt>
                <c:pt idx="3">
                  <c:v>6</c:v>
                </c:pt>
                <c:pt idx="4">
                  <c:v>11</c:v>
                </c:pt>
                <c:pt idx="5">
                  <c:v>5</c:v>
                </c:pt>
                <c:pt idx="6">
                  <c:v>51</c:v>
                </c:pt>
                <c:pt idx="7">
                  <c:v>32</c:v>
                </c:pt>
                <c:pt idx="8">
                  <c:v>28</c:v>
                </c:pt>
                <c:pt idx="9">
                  <c:v>67</c:v>
                </c:pt>
                <c:pt idx="10">
                  <c:v>24</c:v>
                </c:pt>
                <c:pt idx="11">
                  <c:v>21</c:v>
                </c:pt>
                <c:pt idx="12">
                  <c:v>37</c:v>
                </c:pt>
                <c:pt idx="13">
                  <c:v>20</c:v>
                </c:pt>
                <c:pt idx="14">
                  <c:v>4</c:v>
                </c:pt>
                <c:pt idx="15">
                  <c:v>36</c:v>
                </c:pt>
                <c:pt idx="16">
                  <c:v>90</c:v>
                </c:pt>
                <c:pt idx="17">
                  <c:v>17</c:v>
                </c:pt>
                <c:pt idx="18">
                  <c:v>64</c:v>
                </c:pt>
                <c:pt idx="19">
                  <c:v>Avg</c:v>
                </c:pt>
                <c:pt idx="20">
                  <c:v>41</c:v>
                </c:pt>
                <c:pt idx="21">
                  <c:v>16</c:v>
                </c:pt>
                <c:pt idx="22">
                  <c:v>49</c:v>
                </c:pt>
                <c:pt idx="23">
                  <c:v>65</c:v>
                </c:pt>
                <c:pt idx="24">
                  <c:v>43</c:v>
                </c:pt>
                <c:pt idx="25">
                  <c:v>78</c:v>
                </c:pt>
                <c:pt idx="26">
                  <c:v>33</c:v>
                </c:pt>
                <c:pt idx="27">
                  <c:v>46</c:v>
                </c:pt>
                <c:pt idx="28">
                  <c:v>27</c:v>
                </c:pt>
                <c:pt idx="29">
                  <c:v>19</c:v>
                </c:pt>
              </c:strCache>
            </c:strRef>
          </c:cat>
          <c:val>
            <c:numRef>
              <c:f>Data!$BR$4:$BR$33</c:f>
              <c:numCache>
                <c:formatCode>0.0%</c:formatCode>
                <c:ptCount val="30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  <c:pt idx="19">
                  <c:v>0.85</c:v>
                </c:pt>
                <c:pt idx="20">
                  <c:v>0.85</c:v>
                </c:pt>
                <c:pt idx="21">
                  <c:v>0.85</c:v>
                </c:pt>
                <c:pt idx="22">
                  <c:v>0.85</c:v>
                </c:pt>
                <c:pt idx="23">
                  <c:v>0.85</c:v>
                </c:pt>
                <c:pt idx="24">
                  <c:v>0.85</c:v>
                </c:pt>
                <c:pt idx="25">
                  <c:v>0.85</c:v>
                </c:pt>
                <c:pt idx="26">
                  <c:v>0.85</c:v>
                </c:pt>
                <c:pt idx="27">
                  <c:v>0.85</c:v>
                </c:pt>
                <c:pt idx="28">
                  <c:v>0.85</c:v>
                </c:pt>
                <c:pt idx="29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BD-4AD2-8F25-DEBFF0706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372880"/>
        <c:axId val="725368304"/>
      </c:lineChart>
      <c:catAx>
        <c:axId val="72537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368304"/>
        <c:crosses val="autoZero"/>
        <c:auto val="1"/>
        <c:lblAlgn val="ctr"/>
        <c:lblOffset val="100"/>
        <c:noMultiLvlLbl val="0"/>
      </c:catAx>
      <c:valAx>
        <c:axId val="72536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37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Express OTP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Data!$CG$3</c:f>
              <c:strCache>
                <c:ptCount val="1"/>
                <c:pt idx="0">
                  <c:v>OTP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0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243C-47AE-9D03-6F6A4CDE283B}"/>
              </c:ext>
            </c:extLst>
          </c:dPt>
          <c:cat>
            <c:strRef>
              <c:f>Data!$CF$4:$CF$22</c:f>
              <c:strCache>
                <c:ptCount val="19"/>
                <c:pt idx="0">
                  <c:v>52</c:v>
                </c:pt>
                <c:pt idx="1">
                  <c:v>75</c:v>
                </c:pt>
                <c:pt idx="2">
                  <c:v>82</c:v>
                </c:pt>
                <c:pt idx="3">
                  <c:v>42</c:v>
                </c:pt>
                <c:pt idx="4">
                  <c:v>40</c:v>
                </c:pt>
                <c:pt idx="5">
                  <c:v>2</c:v>
                </c:pt>
                <c:pt idx="6">
                  <c:v>29</c:v>
                </c:pt>
                <c:pt idx="7">
                  <c:v>38</c:v>
                </c:pt>
                <c:pt idx="8">
                  <c:v>25</c:v>
                </c:pt>
                <c:pt idx="9">
                  <c:v>77</c:v>
                </c:pt>
                <c:pt idx="10">
                  <c:v>Avg</c:v>
                </c:pt>
                <c:pt idx="11">
                  <c:v>30</c:v>
                </c:pt>
                <c:pt idx="12">
                  <c:v>74</c:v>
                </c:pt>
                <c:pt idx="13">
                  <c:v>3</c:v>
                </c:pt>
                <c:pt idx="14">
                  <c:v>81</c:v>
                </c:pt>
                <c:pt idx="15">
                  <c:v>22</c:v>
                </c:pt>
                <c:pt idx="16">
                  <c:v>12</c:v>
                </c:pt>
                <c:pt idx="17">
                  <c:v>71</c:v>
                </c:pt>
                <c:pt idx="18">
                  <c:v>23</c:v>
                </c:pt>
              </c:strCache>
            </c:strRef>
          </c:cat>
          <c:val>
            <c:numRef>
              <c:f>Data!$CG$4:$CG$22</c:f>
              <c:numCache>
                <c:formatCode>0.0%</c:formatCode>
                <c:ptCount val="19"/>
                <c:pt idx="0">
                  <c:v>0.874</c:v>
                </c:pt>
                <c:pt idx="1">
                  <c:v>0.85699999999999998</c:v>
                </c:pt>
                <c:pt idx="2">
                  <c:v>0.83299999999999996</c:v>
                </c:pt>
                <c:pt idx="3">
                  <c:v>0.83199999999999996</c:v>
                </c:pt>
                <c:pt idx="4">
                  <c:v>0.81699999999999995</c:v>
                </c:pt>
                <c:pt idx="5">
                  <c:v>0.80500000000000005</c:v>
                </c:pt>
                <c:pt idx="6">
                  <c:v>0.80200000000000005</c:v>
                </c:pt>
                <c:pt idx="7">
                  <c:v>0.78900000000000003</c:v>
                </c:pt>
                <c:pt idx="8">
                  <c:v>0.78800000000000003</c:v>
                </c:pt>
                <c:pt idx="9">
                  <c:v>0.77800000000000002</c:v>
                </c:pt>
                <c:pt idx="10">
                  <c:v>0.77700000000000002</c:v>
                </c:pt>
                <c:pt idx="11">
                  <c:v>0.75700000000000001</c:v>
                </c:pt>
                <c:pt idx="12">
                  <c:v>0.74299999999999999</c:v>
                </c:pt>
                <c:pt idx="13">
                  <c:v>0.73599999999999999</c:v>
                </c:pt>
                <c:pt idx="14">
                  <c:v>0.73</c:v>
                </c:pt>
                <c:pt idx="15">
                  <c:v>0.72699999999999998</c:v>
                </c:pt>
                <c:pt idx="16">
                  <c:v>0.71199999999999997</c:v>
                </c:pt>
                <c:pt idx="17">
                  <c:v>0.70399999999999996</c:v>
                </c:pt>
                <c:pt idx="18">
                  <c:v>0.66900000000000004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C-47AE-9D03-6F6A4CDE2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830868592"/>
        <c:axId val="830876080"/>
      </c:barChart>
      <c:lineChart>
        <c:grouping val="standard"/>
        <c:varyColors val="0"/>
        <c:ser>
          <c:idx val="2"/>
          <c:order val="1"/>
          <c:tx>
            <c:strRef>
              <c:f>Data!$CH$3</c:f>
              <c:strCache>
                <c:ptCount val="1"/>
                <c:pt idx="0">
                  <c:v>Express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Data!$CF$4:$CF$22</c:f>
              <c:strCache>
                <c:ptCount val="19"/>
                <c:pt idx="0">
                  <c:v>52</c:v>
                </c:pt>
                <c:pt idx="1">
                  <c:v>75</c:v>
                </c:pt>
                <c:pt idx="2">
                  <c:v>82</c:v>
                </c:pt>
                <c:pt idx="3">
                  <c:v>42</c:v>
                </c:pt>
                <c:pt idx="4">
                  <c:v>40</c:v>
                </c:pt>
                <c:pt idx="5">
                  <c:v>2</c:v>
                </c:pt>
                <c:pt idx="6">
                  <c:v>29</c:v>
                </c:pt>
                <c:pt idx="7">
                  <c:v>38</c:v>
                </c:pt>
                <c:pt idx="8">
                  <c:v>25</c:v>
                </c:pt>
                <c:pt idx="9">
                  <c:v>77</c:v>
                </c:pt>
                <c:pt idx="10">
                  <c:v>Avg</c:v>
                </c:pt>
                <c:pt idx="11">
                  <c:v>30</c:v>
                </c:pt>
                <c:pt idx="12">
                  <c:v>74</c:v>
                </c:pt>
                <c:pt idx="13">
                  <c:v>3</c:v>
                </c:pt>
                <c:pt idx="14">
                  <c:v>81</c:v>
                </c:pt>
                <c:pt idx="15">
                  <c:v>22</c:v>
                </c:pt>
                <c:pt idx="16">
                  <c:v>12</c:v>
                </c:pt>
                <c:pt idx="17">
                  <c:v>71</c:v>
                </c:pt>
                <c:pt idx="18">
                  <c:v>23</c:v>
                </c:pt>
              </c:strCache>
            </c:strRef>
          </c:cat>
          <c:val>
            <c:numRef>
              <c:f>Data!$CH$4:$CH$22</c:f>
              <c:numCache>
                <c:formatCode>0%</c:formatCode>
                <c:ptCount val="19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 formatCode="0.0%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3C-47AE-9D03-6F6A4CDE2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868592"/>
        <c:axId val="830876080"/>
      </c:lineChart>
      <c:catAx>
        <c:axId val="8308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876080"/>
        <c:crosses val="autoZero"/>
        <c:auto val="1"/>
        <c:lblAlgn val="ctr"/>
        <c:lblOffset val="100"/>
        <c:noMultiLvlLbl val="0"/>
      </c:catAx>
      <c:valAx>
        <c:axId val="83087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86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Productivity Express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Data!$BY$3</c:f>
              <c:strCache>
                <c:ptCount val="1"/>
                <c:pt idx="0">
                  <c:v>Express PPT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000F-4694-A0F9-072DEE85BC86}"/>
              </c:ext>
            </c:extLst>
          </c:dPt>
          <c:dPt>
            <c:idx val="7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B9AC-4EFF-8297-D6EE8921E6B7}"/>
              </c:ext>
            </c:extLst>
          </c:dPt>
          <c:dPt>
            <c:idx val="8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F587-4F68-BC4B-16774EB3A5B1}"/>
              </c:ext>
            </c:extLst>
          </c:dPt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cat>
            <c:strRef>
              <c:f>Data!$BX$4:$BX$22</c:f>
              <c:strCache>
                <c:ptCount val="19"/>
                <c:pt idx="0">
                  <c:v>38</c:v>
                </c:pt>
                <c:pt idx="1">
                  <c:v>40</c:v>
                </c:pt>
                <c:pt idx="2">
                  <c:v>77</c:v>
                </c:pt>
                <c:pt idx="3">
                  <c:v>74</c:v>
                </c:pt>
                <c:pt idx="4">
                  <c:v>22</c:v>
                </c:pt>
                <c:pt idx="5">
                  <c:v>12</c:v>
                </c:pt>
                <c:pt idx="6">
                  <c:v>3</c:v>
                </c:pt>
                <c:pt idx="7">
                  <c:v>Avg</c:v>
                </c:pt>
                <c:pt idx="8">
                  <c:v>30</c:v>
                </c:pt>
                <c:pt idx="9">
                  <c:v>71</c:v>
                </c:pt>
                <c:pt idx="10">
                  <c:v>42</c:v>
                </c:pt>
                <c:pt idx="11">
                  <c:v>81</c:v>
                </c:pt>
                <c:pt idx="12">
                  <c:v>2</c:v>
                </c:pt>
                <c:pt idx="13">
                  <c:v>82</c:v>
                </c:pt>
                <c:pt idx="14">
                  <c:v>52</c:v>
                </c:pt>
                <c:pt idx="15">
                  <c:v>29</c:v>
                </c:pt>
                <c:pt idx="16">
                  <c:v>23</c:v>
                </c:pt>
                <c:pt idx="17">
                  <c:v>25</c:v>
                </c:pt>
                <c:pt idx="18">
                  <c:v>75</c:v>
                </c:pt>
              </c:strCache>
            </c:strRef>
          </c:cat>
          <c:val>
            <c:numRef>
              <c:f>Data!$BY$4:$BY$22</c:f>
              <c:numCache>
                <c:formatCode>0.0</c:formatCode>
                <c:ptCount val="19"/>
                <c:pt idx="0">
                  <c:v>11.875</c:v>
                </c:pt>
                <c:pt idx="1">
                  <c:v>8.4666666666666668</c:v>
                </c:pt>
                <c:pt idx="2">
                  <c:v>8.0416666666666661</c:v>
                </c:pt>
                <c:pt idx="3">
                  <c:v>7.6045454545454545</c:v>
                </c:pt>
                <c:pt idx="4">
                  <c:v>7.2</c:v>
                </c:pt>
                <c:pt idx="5">
                  <c:v>7</c:v>
                </c:pt>
                <c:pt idx="6">
                  <c:v>6.578125</c:v>
                </c:pt>
                <c:pt idx="7">
                  <c:v>6.4895184135977333</c:v>
                </c:pt>
                <c:pt idx="8">
                  <c:v>6.4647058823529413</c:v>
                </c:pt>
                <c:pt idx="9">
                  <c:v>6.0846153846153843</c:v>
                </c:pt>
                <c:pt idx="10">
                  <c:v>6.04</c:v>
                </c:pt>
                <c:pt idx="11">
                  <c:v>5.875</c:v>
                </c:pt>
                <c:pt idx="12">
                  <c:v>5.3285714285714283</c:v>
                </c:pt>
                <c:pt idx="13">
                  <c:v>5.2571428571428571</c:v>
                </c:pt>
                <c:pt idx="14">
                  <c:v>5.2416666666666663</c:v>
                </c:pt>
                <c:pt idx="15">
                  <c:v>5.2230769230769232</c:v>
                </c:pt>
                <c:pt idx="16">
                  <c:v>4.74</c:v>
                </c:pt>
                <c:pt idx="17">
                  <c:v>4.6875</c:v>
                </c:pt>
                <c:pt idx="18">
                  <c:v>4.333333333333333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Data!$BZ$3</c:f>
              <c:strCache>
                <c:ptCount val="1"/>
                <c:pt idx="0">
                  <c:v>Productivity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Data!$BX$4:$BX$22</c:f>
              <c:strCache>
                <c:ptCount val="19"/>
                <c:pt idx="0">
                  <c:v>38</c:v>
                </c:pt>
                <c:pt idx="1">
                  <c:v>40</c:v>
                </c:pt>
                <c:pt idx="2">
                  <c:v>77</c:v>
                </c:pt>
                <c:pt idx="3">
                  <c:v>74</c:v>
                </c:pt>
                <c:pt idx="4">
                  <c:v>22</c:v>
                </c:pt>
                <c:pt idx="5">
                  <c:v>12</c:v>
                </c:pt>
                <c:pt idx="6">
                  <c:v>3</c:v>
                </c:pt>
                <c:pt idx="7">
                  <c:v>Avg</c:v>
                </c:pt>
                <c:pt idx="8">
                  <c:v>30</c:v>
                </c:pt>
                <c:pt idx="9">
                  <c:v>71</c:v>
                </c:pt>
                <c:pt idx="10">
                  <c:v>42</c:v>
                </c:pt>
                <c:pt idx="11">
                  <c:v>81</c:v>
                </c:pt>
                <c:pt idx="12">
                  <c:v>2</c:v>
                </c:pt>
                <c:pt idx="13">
                  <c:v>82</c:v>
                </c:pt>
                <c:pt idx="14">
                  <c:v>52</c:v>
                </c:pt>
                <c:pt idx="15">
                  <c:v>29</c:v>
                </c:pt>
                <c:pt idx="16">
                  <c:v>23</c:v>
                </c:pt>
                <c:pt idx="17">
                  <c:v>25</c:v>
                </c:pt>
                <c:pt idx="18">
                  <c:v>75</c:v>
                </c:pt>
              </c:strCache>
            </c:strRef>
          </c:cat>
          <c:val>
            <c:numRef>
              <c:f>Data!$BZ$4:$BZ$22</c:f>
              <c:numCache>
                <c:formatCode>General</c:formatCode>
                <c:ptCount val="19"/>
                <c:pt idx="0">
                  <c:v>11.4</c:v>
                </c:pt>
                <c:pt idx="1">
                  <c:v>11.4</c:v>
                </c:pt>
                <c:pt idx="2">
                  <c:v>11.4</c:v>
                </c:pt>
                <c:pt idx="3">
                  <c:v>11.4</c:v>
                </c:pt>
                <c:pt idx="4">
                  <c:v>11.4</c:v>
                </c:pt>
                <c:pt idx="5">
                  <c:v>11.4</c:v>
                </c:pt>
                <c:pt idx="6">
                  <c:v>11.4</c:v>
                </c:pt>
                <c:pt idx="7">
                  <c:v>11.4</c:v>
                </c:pt>
                <c:pt idx="8">
                  <c:v>11.4</c:v>
                </c:pt>
                <c:pt idx="9">
                  <c:v>11.4</c:v>
                </c:pt>
                <c:pt idx="10">
                  <c:v>11.4</c:v>
                </c:pt>
                <c:pt idx="11">
                  <c:v>11.4</c:v>
                </c:pt>
                <c:pt idx="12">
                  <c:v>11.4</c:v>
                </c:pt>
                <c:pt idx="13">
                  <c:v>11.4</c:v>
                </c:pt>
                <c:pt idx="14">
                  <c:v>11.4</c:v>
                </c:pt>
                <c:pt idx="15">
                  <c:v>11.4</c:v>
                </c:pt>
                <c:pt idx="16">
                  <c:v>11.4</c:v>
                </c:pt>
                <c:pt idx="17">
                  <c:v>11.4</c:v>
                </c:pt>
                <c:pt idx="18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Productivity - Local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Data!$BM$3</c:f>
              <c:strCache>
                <c:ptCount val="1"/>
                <c:pt idx="0">
                  <c:v>Productivity PPH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3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860A-4066-B708-8670620F9D1C}"/>
              </c:ext>
            </c:extLst>
          </c:dPt>
          <c:cat>
            <c:strRef>
              <c:f>Data!$BL$4:$BL$33</c:f>
              <c:strCache>
                <c:ptCount val="30"/>
                <c:pt idx="0">
                  <c:v>33</c:v>
                </c:pt>
                <c:pt idx="1">
                  <c:v>19</c:v>
                </c:pt>
                <c:pt idx="2">
                  <c:v>43</c:v>
                </c:pt>
                <c:pt idx="3">
                  <c:v>21</c:v>
                </c:pt>
                <c:pt idx="4">
                  <c:v>17</c:v>
                </c:pt>
                <c:pt idx="5">
                  <c:v>64</c:v>
                </c:pt>
                <c:pt idx="6">
                  <c:v>32</c:v>
                </c:pt>
                <c:pt idx="7">
                  <c:v>27</c:v>
                </c:pt>
                <c:pt idx="8">
                  <c:v>51</c:v>
                </c:pt>
                <c:pt idx="9">
                  <c:v>46</c:v>
                </c:pt>
                <c:pt idx="10">
                  <c:v>37</c:v>
                </c:pt>
                <c:pt idx="11">
                  <c:v>6</c:v>
                </c:pt>
                <c:pt idx="12">
                  <c:v>11</c:v>
                </c:pt>
                <c:pt idx="13">
                  <c:v>Avg</c:v>
                </c:pt>
                <c:pt idx="14">
                  <c:v>31</c:v>
                </c:pt>
                <c:pt idx="15">
                  <c:v>4</c:v>
                </c:pt>
                <c:pt idx="16">
                  <c:v>41</c:v>
                </c:pt>
                <c:pt idx="17">
                  <c:v>78</c:v>
                </c:pt>
                <c:pt idx="18">
                  <c:v>16</c:v>
                </c:pt>
                <c:pt idx="19">
                  <c:v>90</c:v>
                </c:pt>
                <c:pt idx="20">
                  <c:v>20</c:v>
                </c:pt>
                <c:pt idx="21">
                  <c:v>65</c:v>
                </c:pt>
                <c:pt idx="22">
                  <c:v>49</c:v>
                </c:pt>
                <c:pt idx="23">
                  <c:v>24</c:v>
                </c:pt>
                <c:pt idx="24">
                  <c:v>28</c:v>
                </c:pt>
                <c:pt idx="25">
                  <c:v>50</c:v>
                </c:pt>
                <c:pt idx="26">
                  <c:v>1</c:v>
                </c:pt>
                <c:pt idx="27">
                  <c:v>5</c:v>
                </c:pt>
                <c:pt idx="28">
                  <c:v>36</c:v>
                </c:pt>
                <c:pt idx="29">
                  <c:v>67</c:v>
                </c:pt>
              </c:strCache>
            </c:strRef>
          </c:cat>
          <c:val>
            <c:numRef>
              <c:f>Data!$BM$4:$BM$33</c:f>
              <c:numCache>
                <c:formatCode>0.0</c:formatCode>
                <c:ptCount val="30"/>
                <c:pt idx="0">
                  <c:v>26.937614880681195</c:v>
                </c:pt>
                <c:pt idx="1">
                  <c:v>21.709021113243761</c:v>
                </c:pt>
                <c:pt idx="2">
                  <c:v>20.889098391863229</c:v>
                </c:pt>
                <c:pt idx="3">
                  <c:v>19.801177594128575</c:v>
                </c:pt>
                <c:pt idx="4">
                  <c:v>19.397360676673635</c:v>
                </c:pt>
                <c:pt idx="5">
                  <c:v>18.406319584349482</c:v>
                </c:pt>
                <c:pt idx="6">
                  <c:v>18.129666262523134</c:v>
                </c:pt>
                <c:pt idx="7">
                  <c:v>18.085758478460129</c:v>
                </c:pt>
                <c:pt idx="8">
                  <c:v>17.717186087682048</c:v>
                </c:pt>
                <c:pt idx="9">
                  <c:v>17.633686167627985</c:v>
                </c:pt>
                <c:pt idx="10">
                  <c:v>17.385530005608523</c:v>
                </c:pt>
                <c:pt idx="11">
                  <c:v>17.034744721260196</c:v>
                </c:pt>
                <c:pt idx="12">
                  <c:v>16.436633240879029</c:v>
                </c:pt>
                <c:pt idx="13">
                  <c:v>16.3</c:v>
                </c:pt>
                <c:pt idx="14">
                  <c:v>16.215566981983752</c:v>
                </c:pt>
                <c:pt idx="15">
                  <c:v>15.517996389198325</c:v>
                </c:pt>
                <c:pt idx="16">
                  <c:v>15.252714725773977</c:v>
                </c:pt>
                <c:pt idx="17">
                  <c:v>14.395705815259506</c:v>
                </c:pt>
                <c:pt idx="18">
                  <c:v>14.055195274085181</c:v>
                </c:pt>
                <c:pt idx="19">
                  <c:v>13.951861025646721</c:v>
                </c:pt>
                <c:pt idx="20">
                  <c:v>12.783044191297058</c:v>
                </c:pt>
                <c:pt idx="21">
                  <c:v>10.976830398517144</c:v>
                </c:pt>
                <c:pt idx="22">
                  <c:v>10.618090452261304</c:v>
                </c:pt>
                <c:pt idx="23">
                  <c:v>9.7914995990376905</c:v>
                </c:pt>
                <c:pt idx="24">
                  <c:v>7.9723924899850376</c:v>
                </c:pt>
                <c:pt idx="25">
                  <c:v>6.7729257641921405</c:v>
                </c:pt>
                <c:pt idx="26">
                  <c:v>5.9593984962406008</c:v>
                </c:pt>
                <c:pt idx="27">
                  <c:v>5.8011553663727575</c:v>
                </c:pt>
                <c:pt idx="28">
                  <c:v>5.7944188789047981</c:v>
                </c:pt>
                <c:pt idx="29">
                  <c:v>3.7949392587720197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A-4066-B708-8670620F9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37508800"/>
        <c:axId val="737523776"/>
      </c:barChart>
      <c:lineChart>
        <c:grouping val="standard"/>
        <c:varyColors val="0"/>
        <c:ser>
          <c:idx val="2"/>
          <c:order val="1"/>
          <c:tx>
            <c:strRef>
              <c:f>Data!$BN$3</c:f>
              <c:strCache>
                <c:ptCount val="1"/>
                <c:pt idx="0">
                  <c:v>Productivity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/>
          </c:spPr>
          <c:marker>
            <c:symbol val="none"/>
          </c:marker>
          <c:cat>
            <c:strRef>
              <c:f>Data!$BL$4:$BL$33</c:f>
              <c:strCache>
                <c:ptCount val="30"/>
                <c:pt idx="0">
                  <c:v>33</c:v>
                </c:pt>
                <c:pt idx="1">
                  <c:v>19</c:v>
                </c:pt>
                <c:pt idx="2">
                  <c:v>43</c:v>
                </c:pt>
                <c:pt idx="3">
                  <c:v>21</c:v>
                </c:pt>
                <c:pt idx="4">
                  <c:v>17</c:v>
                </c:pt>
                <c:pt idx="5">
                  <c:v>64</c:v>
                </c:pt>
                <c:pt idx="6">
                  <c:v>32</c:v>
                </c:pt>
                <c:pt idx="7">
                  <c:v>27</c:v>
                </c:pt>
                <c:pt idx="8">
                  <c:v>51</c:v>
                </c:pt>
                <c:pt idx="9">
                  <c:v>46</c:v>
                </c:pt>
                <c:pt idx="10">
                  <c:v>37</c:v>
                </c:pt>
                <c:pt idx="11">
                  <c:v>6</c:v>
                </c:pt>
                <c:pt idx="12">
                  <c:v>11</c:v>
                </c:pt>
                <c:pt idx="13">
                  <c:v>Avg</c:v>
                </c:pt>
                <c:pt idx="14">
                  <c:v>31</c:v>
                </c:pt>
                <c:pt idx="15">
                  <c:v>4</c:v>
                </c:pt>
                <c:pt idx="16">
                  <c:v>41</c:v>
                </c:pt>
                <c:pt idx="17">
                  <c:v>78</c:v>
                </c:pt>
                <c:pt idx="18">
                  <c:v>16</c:v>
                </c:pt>
                <c:pt idx="19">
                  <c:v>90</c:v>
                </c:pt>
                <c:pt idx="20">
                  <c:v>20</c:v>
                </c:pt>
                <c:pt idx="21">
                  <c:v>65</c:v>
                </c:pt>
                <c:pt idx="22">
                  <c:v>49</c:v>
                </c:pt>
                <c:pt idx="23">
                  <c:v>24</c:v>
                </c:pt>
                <c:pt idx="24">
                  <c:v>28</c:v>
                </c:pt>
                <c:pt idx="25">
                  <c:v>50</c:v>
                </c:pt>
                <c:pt idx="26">
                  <c:v>1</c:v>
                </c:pt>
                <c:pt idx="27">
                  <c:v>5</c:v>
                </c:pt>
                <c:pt idx="28">
                  <c:v>36</c:v>
                </c:pt>
                <c:pt idx="29">
                  <c:v>67</c:v>
                </c:pt>
              </c:strCache>
            </c:strRef>
          </c:cat>
          <c:val>
            <c:numRef>
              <c:f>Data!$BN$4:$BN$33</c:f>
              <c:numCache>
                <c:formatCode>0.0</c:formatCode>
                <c:ptCount val="30"/>
                <c:pt idx="0">
                  <c:v>15.9</c:v>
                </c:pt>
                <c:pt idx="1">
                  <c:v>15.9</c:v>
                </c:pt>
                <c:pt idx="2">
                  <c:v>15.9</c:v>
                </c:pt>
                <c:pt idx="3">
                  <c:v>15.9</c:v>
                </c:pt>
                <c:pt idx="4">
                  <c:v>15.9</c:v>
                </c:pt>
                <c:pt idx="5">
                  <c:v>15.9</c:v>
                </c:pt>
                <c:pt idx="6">
                  <c:v>15.9</c:v>
                </c:pt>
                <c:pt idx="7">
                  <c:v>15.9</c:v>
                </c:pt>
                <c:pt idx="8">
                  <c:v>15.9</c:v>
                </c:pt>
                <c:pt idx="9">
                  <c:v>15.9</c:v>
                </c:pt>
                <c:pt idx="10">
                  <c:v>15.9</c:v>
                </c:pt>
                <c:pt idx="11">
                  <c:v>15.9</c:v>
                </c:pt>
                <c:pt idx="12">
                  <c:v>15.9</c:v>
                </c:pt>
                <c:pt idx="13">
                  <c:v>15.9</c:v>
                </c:pt>
                <c:pt idx="14">
                  <c:v>15.9</c:v>
                </c:pt>
                <c:pt idx="15">
                  <c:v>15.9</c:v>
                </c:pt>
                <c:pt idx="16">
                  <c:v>15.9</c:v>
                </c:pt>
                <c:pt idx="17">
                  <c:v>15.9</c:v>
                </c:pt>
                <c:pt idx="18">
                  <c:v>15.9</c:v>
                </c:pt>
                <c:pt idx="19">
                  <c:v>15.9</c:v>
                </c:pt>
                <c:pt idx="20">
                  <c:v>15.9</c:v>
                </c:pt>
                <c:pt idx="21">
                  <c:v>15.9</c:v>
                </c:pt>
                <c:pt idx="22">
                  <c:v>15.9</c:v>
                </c:pt>
                <c:pt idx="23">
                  <c:v>15.9</c:v>
                </c:pt>
                <c:pt idx="24">
                  <c:v>15.9</c:v>
                </c:pt>
                <c:pt idx="25">
                  <c:v>15.9</c:v>
                </c:pt>
                <c:pt idx="26">
                  <c:v>15.9</c:v>
                </c:pt>
                <c:pt idx="27">
                  <c:v>15.9</c:v>
                </c:pt>
                <c:pt idx="28">
                  <c:v>15.9</c:v>
                </c:pt>
                <c:pt idx="29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0A-4066-B708-8670620F9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508800"/>
        <c:axId val="737523776"/>
      </c:lineChart>
      <c:catAx>
        <c:axId val="73750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523776"/>
        <c:crosses val="autoZero"/>
        <c:auto val="1"/>
        <c:lblAlgn val="ctr"/>
        <c:lblOffset val="100"/>
        <c:noMultiLvlLbl val="0"/>
      </c:catAx>
      <c:valAx>
        <c:axId val="73752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50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On-Time Performance Local &amp; Express Service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Charts!$AM$2</c:f>
              <c:strCache>
                <c:ptCount val="1"/>
                <c:pt idx="0">
                  <c:v>Local OTP</c:v>
                </c:pt>
              </c:strCache>
            </c:strRef>
          </c:tx>
          <c:spPr>
            <a:ln w="5715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rgbClr val="0033A1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Charts!$AL$3:$AL$14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Charts!$AM$3:$AM$14</c:f>
              <c:numCache>
                <c:formatCode>0.0%</c:formatCode>
                <c:ptCount val="12"/>
                <c:pt idx="0">
                  <c:v>0.80038032551766503</c:v>
                </c:pt>
                <c:pt idx="1">
                  <c:v>0.80038032551766503</c:v>
                </c:pt>
                <c:pt idx="2">
                  <c:v>0.80800000000000005</c:v>
                </c:pt>
                <c:pt idx="3">
                  <c:v>0.78700000000000003</c:v>
                </c:pt>
                <c:pt idx="4">
                  <c:v>0.77300000000000002</c:v>
                </c:pt>
                <c:pt idx="5">
                  <c:v>0.77200000000000002</c:v>
                </c:pt>
                <c:pt idx="6">
                  <c:v>0.77</c:v>
                </c:pt>
                <c:pt idx="7">
                  <c:v>0.747</c:v>
                </c:pt>
                <c:pt idx="8">
                  <c:v>0.72199999999999998</c:v>
                </c:pt>
                <c:pt idx="9">
                  <c:v>0.74</c:v>
                </c:pt>
                <c:pt idx="10">
                  <c:v>0.74774601464609547</c:v>
                </c:pt>
                <c:pt idx="11">
                  <c:v>0.76600000000000001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DCA-40DB-8E1C-9623EB360117}"/>
            </c:ext>
          </c:extLst>
        </c:ser>
        <c:ser>
          <c:idx val="1"/>
          <c:order val="1"/>
          <c:tx>
            <c:strRef>
              <c:f>Charts!$AN$2</c:f>
              <c:strCache>
                <c:ptCount val="1"/>
                <c:pt idx="0">
                  <c:v>Express OTP</c:v>
                </c:pt>
              </c:strCache>
            </c:strRef>
          </c:tx>
          <c:spPr>
            <a:ln w="57150" cap="rnd">
              <a:solidFill>
                <a:srgbClr val="C2D12E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rgbClr val="C2D12E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Charts!$AL$3:$AL$14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Charts!$AN$3:$AN$14</c:f>
              <c:numCache>
                <c:formatCode>0.0%</c:formatCode>
                <c:ptCount val="12"/>
                <c:pt idx="0">
                  <c:v>0.80262282619025005</c:v>
                </c:pt>
                <c:pt idx="1">
                  <c:v>0.81899999999999995</c:v>
                </c:pt>
                <c:pt idx="2">
                  <c:v>0.80600000000000005</c:v>
                </c:pt>
                <c:pt idx="3">
                  <c:v>0.78700000000000003</c:v>
                </c:pt>
                <c:pt idx="4">
                  <c:v>0.79800000000000004</c:v>
                </c:pt>
                <c:pt idx="5">
                  <c:v>0.81200000000000006</c:v>
                </c:pt>
                <c:pt idx="6">
                  <c:v>0.80100000000000005</c:v>
                </c:pt>
                <c:pt idx="7">
                  <c:v>0.76600000000000001</c:v>
                </c:pt>
                <c:pt idx="8">
                  <c:v>0.71399999999999997</c:v>
                </c:pt>
                <c:pt idx="9">
                  <c:v>0.72499999999999998</c:v>
                </c:pt>
                <c:pt idx="10">
                  <c:v>0.70721003134796234</c:v>
                </c:pt>
                <c:pt idx="11">
                  <c:v>0.77700000000000002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DCA-40DB-8E1C-9623EB360117}"/>
            </c:ext>
          </c:extLst>
        </c:ser>
        <c:ser>
          <c:idx val="2"/>
          <c:order val="2"/>
          <c:tx>
            <c:strRef>
              <c:f>Charts!$AO$2</c:f>
              <c:strCache>
                <c:ptCount val="1"/>
                <c:pt idx="0">
                  <c:v>OTP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Charts!$AL$3:$AL$14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Charts!$AO$3:$AO$14</c:f>
              <c:numCache>
                <c:formatCode>0.0%</c:formatCode>
                <c:ptCount val="12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CA-40DB-8E1C-9623EB360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711520"/>
        <c:axId val="691707776"/>
      </c:lineChart>
      <c:catAx>
        <c:axId val="6917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707776"/>
        <c:crosses val="autoZero"/>
        <c:auto val="1"/>
        <c:lblAlgn val="ctr"/>
        <c:lblOffset val="100"/>
        <c:noMultiLvlLbl val="0"/>
      </c:catAx>
      <c:valAx>
        <c:axId val="691707776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7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Daily Ridership (WD, SA, SU)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Charts!$N$2</c:f>
              <c:strCache>
                <c:ptCount val="1"/>
                <c:pt idx="0">
                  <c:v>Weekday Rides</c:v>
                </c:pt>
              </c:strCache>
            </c:strRef>
          </c:tx>
          <c:spPr>
            <a:ln w="7620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rgbClr val="0033A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Dec 21</c:v>
                </c:pt>
                <c:pt idx="1">
                  <c:v>Jan 22</c:v>
                </c:pt>
                <c:pt idx="2">
                  <c:v>Feb 22</c:v>
                </c:pt>
                <c:pt idx="3">
                  <c:v>Mar 22</c:v>
                </c:pt>
                <c:pt idx="4">
                  <c:v>Apr 22</c:v>
                </c:pt>
                <c:pt idx="5">
                  <c:v>May 22</c:v>
                </c:pt>
                <c:pt idx="6">
                  <c:v>Jun 22</c:v>
                </c:pt>
                <c:pt idx="7">
                  <c:v>Jul 22</c:v>
                </c:pt>
                <c:pt idx="8">
                  <c:v>Aug 22</c:v>
                </c:pt>
                <c:pt idx="9">
                  <c:v>Sep 22</c:v>
                </c:pt>
                <c:pt idx="10">
                  <c:v>Oct 22</c:v>
                </c:pt>
                <c:pt idx="11">
                  <c:v>Nov 22</c:v>
                </c:pt>
                <c:pt idx="12">
                  <c:v>Dec 22</c:v>
                </c:pt>
                <c:pt idx="13">
                  <c:v>Jan 23</c:v>
                </c:pt>
                <c:pt idx="14">
                  <c:v>Feb 23</c:v>
                </c:pt>
                <c:pt idx="15">
                  <c:v>Mar 23</c:v>
                </c:pt>
                <c:pt idx="16">
                  <c:v>Apr 23</c:v>
                </c:pt>
                <c:pt idx="17">
                  <c:v>May 23</c:v>
                </c:pt>
                <c:pt idx="18">
                  <c:v>Jun 23</c:v>
                </c:pt>
                <c:pt idx="19">
                  <c:v>Jul 23</c:v>
                </c:pt>
                <c:pt idx="20">
                  <c:v>Aug 23</c:v>
                </c:pt>
                <c:pt idx="21">
                  <c:v>Sep 23</c:v>
                </c:pt>
                <c:pt idx="22">
                  <c:v>Oct 23</c:v>
                </c:pt>
                <c:pt idx="23">
                  <c:v>Nov 23</c:v>
                </c:pt>
                <c:pt idx="24">
                  <c:v>Dec 23</c:v>
                </c:pt>
              </c:strCache>
            </c:strRef>
          </c:cat>
          <c:val>
            <c:numRef>
              <c:f>Charts!$N$3:$N$27</c:f>
              <c:numCache>
                <c:formatCode>#,##0</c:formatCode>
                <c:ptCount val="25"/>
                <c:pt idx="0">
                  <c:v>27063</c:v>
                </c:pt>
                <c:pt idx="1">
                  <c:v>24819</c:v>
                </c:pt>
                <c:pt idx="2">
                  <c:v>28290</c:v>
                </c:pt>
                <c:pt idx="3">
                  <c:v>30090</c:v>
                </c:pt>
                <c:pt idx="4">
                  <c:v>33437</c:v>
                </c:pt>
                <c:pt idx="5">
                  <c:v>33852</c:v>
                </c:pt>
                <c:pt idx="6">
                  <c:v>28942</c:v>
                </c:pt>
                <c:pt idx="7">
                  <c:v>27354</c:v>
                </c:pt>
                <c:pt idx="8">
                  <c:v>32131</c:v>
                </c:pt>
                <c:pt idx="9">
                  <c:v>39193</c:v>
                </c:pt>
                <c:pt idx="10">
                  <c:v>39250</c:v>
                </c:pt>
                <c:pt idx="11">
                  <c:v>35829</c:v>
                </c:pt>
                <c:pt idx="12">
                  <c:v>29281</c:v>
                </c:pt>
                <c:pt idx="13">
                  <c:v>40603</c:v>
                </c:pt>
                <c:pt idx="14">
                  <c:v>42646.651816904399</c:v>
                </c:pt>
                <c:pt idx="15">
                  <c:v>40264</c:v>
                </c:pt>
                <c:pt idx="16">
                  <c:v>45309</c:v>
                </c:pt>
                <c:pt idx="17">
                  <c:v>43659</c:v>
                </c:pt>
                <c:pt idx="18">
                  <c:v>36850</c:v>
                </c:pt>
                <c:pt idx="19">
                  <c:v>36028</c:v>
                </c:pt>
                <c:pt idx="20">
                  <c:v>40632</c:v>
                </c:pt>
                <c:pt idx="21">
                  <c:v>47465</c:v>
                </c:pt>
                <c:pt idx="22">
                  <c:v>47087</c:v>
                </c:pt>
                <c:pt idx="23">
                  <c:v>44228.666666666664</c:v>
                </c:pt>
                <c:pt idx="24">
                  <c:v>38727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145-4034-BE4F-AD391C3BDF4F}"/>
            </c:ext>
          </c:extLst>
        </c:ser>
        <c:ser>
          <c:idx val="1"/>
          <c:order val="1"/>
          <c:tx>
            <c:strRef>
              <c:f>Charts!$O$2</c:f>
              <c:strCache>
                <c:ptCount val="1"/>
                <c:pt idx="0">
                  <c:v>Saturday Rides</c:v>
                </c:pt>
              </c:strCache>
            </c:strRef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Dec 21</c:v>
                </c:pt>
                <c:pt idx="1">
                  <c:v>Jan 22</c:v>
                </c:pt>
                <c:pt idx="2">
                  <c:v>Feb 22</c:v>
                </c:pt>
                <c:pt idx="3">
                  <c:v>Mar 22</c:v>
                </c:pt>
                <c:pt idx="4">
                  <c:v>Apr 22</c:v>
                </c:pt>
                <c:pt idx="5">
                  <c:v>May 22</c:v>
                </c:pt>
                <c:pt idx="6">
                  <c:v>Jun 22</c:v>
                </c:pt>
                <c:pt idx="7">
                  <c:v>Jul 22</c:v>
                </c:pt>
                <c:pt idx="8">
                  <c:v>Aug 22</c:v>
                </c:pt>
                <c:pt idx="9">
                  <c:v>Sep 22</c:v>
                </c:pt>
                <c:pt idx="10">
                  <c:v>Oct 22</c:v>
                </c:pt>
                <c:pt idx="11">
                  <c:v>Nov 22</c:v>
                </c:pt>
                <c:pt idx="12">
                  <c:v>Dec 22</c:v>
                </c:pt>
                <c:pt idx="13">
                  <c:v>Jan 23</c:v>
                </c:pt>
                <c:pt idx="14">
                  <c:v>Feb 23</c:v>
                </c:pt>
                <c:pt idx="15">
                  <c:v>Mar 23</c:v>
                </c:pt>
                <c:pt idx="16">
                  <c:v>Apr 23</c:v>
                </c:pt>
                <c:pt idx="17">
                  <c:v>May 23</c:v>
                </c:pt>
                <c:pt idx="18">
                  <c:v>Jun 23</c:v>
                </c:pt>
                <c:pt idx="19">
                  <c:v>Jul 23</c:v>
                </c:pt>
                <c:pt idx="20">
                  <c:v>Aug 23</c:v>
                </c:pt>
                <c:pt idx="21">
                  <c:v>Sep 23</c:v>
                </c:pt>
                <c:pt idx="22">
                  <c:v>Oct 23</c:v>
                </c:pt>
                <c:pt idx="23">
                  <c:v>Nov 23</c:v>
                </c:pt>
                <c:pt idx="24">
                  <c:v>Dec 23</c:v>
                </c:pt>
              </c:strCache>
            </c:strRef>
          </c:cat>
          <c:val>
            <c:numRef>
              <c:f>Charts!$O$3:$O$27</c:f>
              <c:numCache>
                <c:formatCode>#,##0</c:formatCode>
                <c:ptCount val="25"/>
                <c:pt idx="0">
                  <c:v>10429</c:v>
                </c:pt>
                <c:pt idx="1">
                  <c:v>10482</c:v>
                </c:pt>
                <c:pt idx="2">
                  <c:v>12756</c:v>
                </c:pt>
                <c:pt idx="3">
                  <c:v>11303</c:v>
                </c:pt>
                <c:pt idx="4">
                  <c:v>14873</c:v>
                </c:pt>
                <c:pt idx="5">
                  <c:v>15518</c:v>
                </c:pt>
                <c:pt idx="6">
                  <c:v>17492</c:v>
                </c:pt>
                <c:pt idx="7">
                  <c:v>23339.200000000001</c:v>
                </c:pt>
                <c:pt idx="8">
                  <c:v>22858</c:v>
                </c:pt>
                <c:pt idx="9">
                  <c:v>19743</c:v>
                </c:pt>
                <c:pt idx="10">
                  <c:v>19524</c:v>
                </c:pt>
                <c:pt idx="11">
                  <c:v>15925</c:v>
                </c:pt>
                <c:pt idx="12">
                  <c:v>14511</c:v>
                </c:pt>
                <c:pt idx="13">
                  <c:v>20598</c:v>
                </c:pt>
                <c:pt idx="14">
                  <c:v>21526.673598874106</c:v>
                </c:pt>
                <c:pt idx="15">
                  <c:v>19140</c:v>
                </c:pt>
                <c:pt idx="16">
                  <c:v>23382</c:v>
                </c:pt>
                <c:pt idx="17">
                  <c:v>23315</c:v>
                </c:pt>
                <c:pt idx="18">
                  <c:v>24840</c:v>
                </c:pt>
                <c:pt idx="19">
                  <c:v>27153</c:v>
                </c:pt>
                <c:pt idx="20">
                  <c:v>24808</c:v>
                </c:pt>
                <c:pt idx="21">
                  <c:v>26163</c:v>
                </c:pt>
                <c:pt idx="22">
                  <c:v>23248</c:v>
                </c:pt>
                <c:pt idx="23">
                  <c:v>22889</c:v>
                </c:pt>
                <c:pt idx="24">
                  <c:v>22276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145-4034-BE4F-AD391C3BDF4F}"/>
            </c:ext>
          </c:extLst>
        </c:ser>
        <c:ser>
          <c:idx val="2"/>
          <c:order val="2"/>
          <c:tx>
            <c:strRef>
              <c:f>Charts!$P$2</c:f>
              <c:strCache>
                <c:ptCount val="1"/>
                <c:pt idx="0">
                  <c:v>Sunday Rides</c:v>
                </c:pt>
              </c:strCache>
            </c:strRef>
          </c:tx>
          <c:spPr>
            <a:ln w="57150" cap="rnd">
              <a:solidFill>
                <a:srgbClr val="C2D12E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Dec 21</c:v>
                </c:pt>
                <c:pt idx="1">
                  <c:v>Jan 22</c:v>
                </c:pt>
                <c:pt idx="2">
                  <c:v>Feb 22</c:v>
                </c:pt>
                <c:pt idx="3">
                  <c:v>Mar 22</c:v>
                </c:pt>
                <c:pt idx="4">
                  <c:v>Apr 22</c:v>
                </c:pt>
                <c:pt idx="5">
                  <c:v>May 22</c:v>
                </c:pt>
                <c:pt idx="6">
                  <c:v>Jun 22</c:v>
                </c:pt>
                <c:pt idx="7">
                  <c:v>Jul 22</c:v>
                </c:pt>
                <c:pt idx="8">
                  <c:v>Aug 22</c:v>
                </c:pt>
                <c:pt idx="9">
                  <c:v>Sep 22</c:v>
                </c:pt>
                <c:pt idx="10">
                  <c:v>Oct 22</c:v>
                </c:pt>
                <c:pt idx="11">
                  <c:v>Nov 22</c:v>
                </c:pt>
                <c:pt idx="12">
                  <c:v>Dec 22</c:v>
                </c:pt>
                <c:pt idx="13">
                  <c:v>Jan 23</c:v>
                </c:pt>
                <c:pt idx="14">
                  <c:v>Feb 23</c:v>
                </c:pt>
                <c:pt idx="15">
                  <c:v>Mar 23</c:v>
                </c:pt>
                <c:pt idx="16">
                  <c:v>Apr 23</c:v>
                </c:pt>
                <c:pt idx="17">
                  <c:v>May 23</c:v>
                </c:pt>
                <c:pt idx="18">
                  <c:v>Jun 23</c:v>
                </c:pt>
                <c:pt idx="19">
                  <c:v>Jul 23</c:v>
                </c:pt>
                <c:pt idx="20">
                  <c:v>Aug 23</c:v>
                </c:pt>
                <c:pt idx="21">
                  <c:v>Sep 23</c:v>
                </c:pt>
                <c:pt idx="22">
                  <c:v>Oct 23</c:v>
                </c:pt>
                <c:pt idx="23">
                  <c:v>Nov 23</c:v>
                </c:pt>
                <c:pt idx="24">
                  <c:v>Dec 23</c:v>
                </c:pt>
              </c:strCache>
            </c:strRef>
          </c:cat>
          <c:val>
            <c:numRef>
              <c:f>Charts!$P$3:$P$27</c:f>
              <c:numCache>
                <c:formatCode>#,##0</c:formatCode>
                <c:ptCount val="25"/>
                <c:pt idx="0">
                  <c:v>8722</c:v>
                </c:pt>
                <c:pt idx="1">
                  <c:v>8082</c:v>
                </c:pt>
                <c:pt idx="2">
                  <c:v>9589</c:v>
                </c:pt>
                <c:pt idx="3">
                  <c:v>9598</c:v>
                </c:pt>
                <c:pt idx="4">
                  <c:v>10727</c:v>
                </c:pt>
                <c:pt idx="5">
                  <c:v>12022</c:v>
                </c:pt>
                <c:pt idx="6">
                  <c:v>12264</c:v>
                </c:pt>
                <c:pt idx="7">
                  <c:v>17647</c:v>
                </c:pt>
                <c:pt idx="8">
                  <c:v>18796</c:v>
                </c:pt>
                <c:pt idx="9">
                  <c:v>14607</c:v>
                </c:pt>
                <c:pt idx="10">
                  <c:v>13016</c:v>
                </c:pt>
                <c:pt idx="11">
                  <c:v>11259</c:v>
                </c:pt>
                <c:pt idx="12">
                  <c:v>9904</c:v>
                </c:pt>
                <c:pt idx="13">
                  <c:v>15609</c:v>
                </c:pt>
                <c:pt idx="14">
                  <c:v>16125</c:v>
                </c:pt>
                <c:pt idx="15">
                  <c:v>15033</c:v>
                </c:pt>
                <c:pt idx="16">
                  <c:v>16845</c:v>
                </c:pt>
                <c:pt idx="17">
                  <c:v>17447</c:v>
                </c:pt>
                <c:pt idx="18">
                  <c:v>18360</c:v>
                </c:pt>
                <c:pt idx="19">
                  <c:v>15782</c:v>
                </c:pt>
                <c:pt idx="20">
                  <c:v>19979</c:v>
                </c:pt>
                <c:pt idx="21">
                  <c:v>20451</c:v>
                </c:pt>
                <c:pt idx="22">
                  <c:v>18222</c:v>
                </c:pt>
                <c:pt idx="23">
                  <c:v>17282.599999999999</c:v>
                </c:pt>
                <c:pt idx="24">
                  <c:v>16323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145-4034-BE4F-AD391C3BD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677408"/>
        <c:axId val="282794736"/>
      </c:lineChart>
      <c:catAx>
        <c:axId val="37867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794736"/>
        <c:crosses val="autoZero"/>
        <c:auto val="1"/>
        <c:lblAlgn val="ctr"/>
        <c:lblOffset val="100"/>
        <c:noMultiLvlLbl val="0"/>
      </c:catAx>
      <c:valAx>
        <c:axId val="282794736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67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Local Service Productivity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Charts!$AC$2</c:f>
              <c:strCache>
                <c:ptCount val="1"/>
                <c:pt idx="0">
                  <c:v>Local PPH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Charts!$AC$3:$AC$14</c:f>
              <c:numCache>
                <c:formatCode>0.0</c:formatCode>
                <c:ptCount val="12"/>
                <c:pt idx="0">
                  <c:v>17.8</c:v>
                </c:pt>
                <c:pt idx="1">
                  <c:v>18.600000000000001</c:v>
                </c:pt>
                <c:pt idx="2">
                  <c:v>17.600000000000001</c:v>
                </c:pt>
                <c:pt idx="3">
                  <c:v>19.7</c:v>
                </c:pt>
                <c:pt idx="4">
                  <c:v>19.2</c:v>
                </c:pt>
                <c:pt idx="5">
                  <c:v>16.899999999999999</c:v>
                </c:pt>
                <c:pt idx="6">
                  <c:v>16.399999999999999</c:v>
                </c:pt>
                <c:pt idx="7">
                  <c:v>18.2</c:v>
                </c:pt>
                <c:pt idx="8">
                  <c:v>20.53</c:v>
                </c:pt>
                <c:pt idx="9">
                  <c:v>20</c:v>
                </c:pt>
                <c:pt idx="10">
                  <c:v>18.899999999999999</c:v>
                </c:pt>
                <c:pt idx="11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D-416F-A3F7-73F0BA631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979393744"/>
        <c:axId val="1979386256"/>
      </c:barChart>
      <c:lineChart>
        <c:grouping val="standard"/>
        <c:varyColors val="0"/>
        <c:ser>
          <c:idx val="1"/>
          <c:order val="1"/>
          <c:tx>
            <c:strRef>
              <c:f>Charts!$AD$2</c:f>
              <c:strCache>
                <c:ptCount val="1"/>
                <c:pt idx="0">
                  <c:v>Local PPH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Charts!$AD$3:$AD$14</c:f>
              <c:numCache>
                <c:formatCode>0.0</c:formatCode>
                <c:ptCount val="12"/>
                <c:pt idx="0">
                  <c:v>15.9</c:v>
                </c:pt>
                <c:pt idx="1">
                  <c:v>15.9</c:v>
                </c:pt>
                <c:pt idx="2">
                  <c:v>15.9</c:v>
                </c:pt>
                <c:pt idx="3">
                  <c:v>15.9</c:v>
                </c:pt>
                <c:pt idx="4">
                  <c:v>15.9</c:v>
                </c:pt>
                <c:pt idx="5">
                  <c:v>15.9</c:v>
                </c:pt>
                <c:pt idx="6">
                  <c:v>15.9</c:v>
                </c:pt>
                <c:pt idx="7">
                  <c:v>15.9</c:v>
                </c:pt>
                <c:pt idx="8">
                  <c:v>15.9</c:v>
                </c:pt>
                <c:pt idx="9">
                  <c:v>15.9</c:v>
                </c:pt>
                <c:pt idx="10">
                  <c:v>15.9</c:v>
                </c:pt>
                <c:pt idx="11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4D-416F-A3F7-73F0BA631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9393744"/>
        <c:axId val="1979386256"/>
      </c:lineChart>
      <c:catAx>
        <c:axId val="19793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86256"/>
        <c:crosses val="autoZero"/>
        <c:auto val="1"/>
        <c:lblAlgn val="ctr"/>
        <c:lblOffset val="100"/>
        <c:noMultiLvlLbl val="0"/>
      </c:catAx>
      <c:valAx>
        <c:axId val="197938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9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Local Service Cost Recovery &amp;</a:t>
            </a:r>
          </a:p>
          <a:p>
            <a:pPr>
              <a:defRPr/>
            </a:pPr>
            <a:r>
              <a:rPr lang="en-US"/>
              <a:t>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Charts!$AE$2</c:f>
              <c:strCache>
                <c:ptCount val="1"/>
                <c:pt idx="0">
                  <c:v>Local Cost Recovery %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Charts!$AE$3:$AE$14</c:f>
              <c:numCache>
                <c:formatCode>0.0%</c:formatCode>
                <c:ptCount val="12"/>
                <c:pt idx="0">
                  <c:v>9.9000000000000005E-2</c:v>
                </c:pt>
                <c:pt idx="1">
                  <c:v>0.14199999999999999</c:v>
                </c:pt>
                <c:pt idx="2">
                  <c:v>0.13100000000000001</c:v>
                </c:pt>
                <c:pt idx="3">
                  <c:v>0.125</c:v>
                </c:pt>
                <c:pt idx="4">
                  <c:v>0.13800000000000001</c:v>
                </c:pt>
                <c:pt idx="5">
                  <c:v>0.11600000000000001</c:v>
                </c:pt>
                <c:pt idx="6">
                  <c:v>0.10099999999999999</c:v>
                </c:pt>
                <c:pt idx="7">
                  <c:v>0.10400000000000001</c:v>
                </c:pt>
                <c:pt idx="8">
                  <c:v>0.11700000000000001</c:v>
                </c:pt>
                <c:pt idx="9">
                  <c:v>0.12</c:v>
                </c:pt>
                <c:pt idx="10">
                  <c:v>0.12300000000000001</c:v>
                </c:pt>
                <c:pt idx="11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7-4FCC-86D0-A0F47931E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683462656"/>
        <c:axId val="683456416"/>
      </c:barChart>
      <c:lineChart>
        <c:grouping val="standard"/>
        <c:varyColors val="0"/>
        <c:ser>
          <c:idx val="1"/>
          <c:order val="1"/>
          <c:tx>
            <c:strRef>
              <c:f>Charts!$AF$2</c:f>
              <c:strCache>
                <c:ptCount val="1"/>
                <c:pt idx="0">
                  <c:v>Local Cost Recovery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Charts!$AF$3:$AF$14</c:f>
              <c:numCache>
                <c:formatCode>0.0%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37-4FCC-86D0-A0F47931E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462656"/>
        <c:axId val="683456416"/>
      </c:lineChart>
      <c:catAx>
        <c:axId val="68346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456416"/>
        <c:crosses val="autoZero"/>
        <c:auto val="1"/>
        <c:lblAlgn val="ctr"/>
        <c:lblOffset val="100"/>
        <c:noMultiLvlLbl val="0"/>
      </c:catAx>
      <c:valAx>
        <c:axId val="68345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46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Express Service Productivity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Charts!$AG$2</c:f>
              <c:strCache>
                <c:ptCount val="1"/>
                <c:pt idx="0">
                  <c:v>Express PPT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Charts!$AG$3:$AG$14</c:f>
              <c:numCache>
                <c:formatCode>0.0</c:formatCode>
                <c:ptCount val="12"/>
                <c:pt idx="0">
                  <c:v>7.3</c:v>
                </c:pt>
                <c:pt idx="1">
                  <c:v>7.5</c:v>
                </c:pt>
                <c:pt idx="2">
                  <c:v>7.2</c:v>
                </c:pt>
                <c:pt idx="3">
                  <c:v>7.9</c:v>
                </c:pt>
                <c:pt idx="4">
                  <c:v>7.4</c:v>
                </c:pt>
                <c:pt idx="5">
                  <c:v>7.3</c:v>
                </c:pt>
                <c:pt idx="6">
                  <c:v>6.9</c:v>
                </c:pt>
                <c:pt idx="7">
                  <c:v>6.9</c:v>
                </c:pt>
                <c:pt idx="8">
                  <c:v>7.5</c:v>
                </c:pt>
                <c:pt idx="9">
                  <c:v>7.8</c:v>
                </c:pt>
                <c:pt idx="10">
                  <c:v>7.5</c:v>
                </c:pt>
                <c:pt idx="11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D-411A-9FC1-1005F7917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695550400"/>
        <c:axId val="695555392"/>
      </c:barChart>
      <c:lineChart>
        <c:grouping val="standard"/>
        <c:varyColors val="0"/>
        <c:ser>
          <c:idx val="1"/>
          <c:order val="1"/>
          <c:tx>
            <c:strRef>
              <c:f>Charts!$AH$2</c:f>
              <c:strCache>
                <c:ptCount val="1"/>
                <c:pt idx="0">
                  <c:v>Express PPT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Charts!$AH$3:$AH$14</c:f>
              <c:numCache>
                <c:formatCode>0.0</c:formatCode>
                <c:ptCount val="12"/>
                <c:pt idx="0">
                  <c:v>11.4</c:v>
                </c:pt>
                <c:pt idx="1">
                  <c:v>11.4</c:v>
                </c:pt>
                <c:pt idx="2">
                  <c:v>11.4</c:v>
                </c:pt>
                <c:pt idx="3">
                  <c:v>11.4</c:v>
                </c:pt>
                <c:pt idx="4">
                  <c:v>11.4</c:v>
                </c:pt>
                <c:pt idx="5">
                  <c:v>11.4</c:v>
                </c:pt>
                <c:pt idx="6">
                  <c:v>11.4</c:v>
                </c:pt>
                <c:pt idx="7">
                  <c:v>11.4</c:v>
                </c:pt>
                <c:pt idx="8">
                  <c:v>11.4</c:v>
                </c:pt>
                <c:pt idx="9">
                  <c:v>11.4</c:v>
                </c:pt>
                <c:pt idx="10">
                  <c:v>11.4</c:v>
                </c:pt>
                <c:pt idx="11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4D-411A-9FC1-1005F7917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550400"/>
        <c:axId val="695555392"/>
      </c:lineChart>
      <c:catAx>
        <c:axId val="6955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555392"/>
        <c:crosses val="autoZero"/>
        <c:auto val="1"/>
        <c:lblAlgn val="ctr"/>
        <c:lblOffset val="100"/>
        <c:noMultiLvlLbl val="0"/>
      </c:catAx>
      <c:valAx>
        <c:axId val="69555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55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Express Service Cost Recovery % (Last 12 Month)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Charts!$AI$2</c:f>
              <c:strCache>
                <c:ptCount val="1"/>
                <c:pt idx="0">
                  <c:v>Express Cost Recovery %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Charts!$AI$3:$AI$14</c:f>
              <c:numCache>
                <c:formatCode>0.0%</c:formatCode>
                <c:ptCount val="12"/>
                <c:pt idx="0">
                  <c:v>0.19500000000000001</c:v>
                </c:pt>
                <c:pt idx="1">
                  <c:v>0.218</c:v>
                </c:pt>
                <c:pt idx="2">
                  <c:v>0.184</c:v>
                </c:pt>
                <c:pt idx="3">
                  <c:v>0.20300000000000001</c:v>
                </c:pt>
                <c:pt idx="4">
                  <c:v>0.19500000000000001</c:v>
                </c:pt>
                <c:pt idx="5">
                  <c:v>0.23899999999999999</c:v>
                </c:pt>
                <c:pt idx="6">
                  <c:v>0.251</c:v>
                </c:pt>
                <c:pt idx="7">
                  <c:v>0.22</c:v>
                </c:pt>
                <c:pt idx="8">
                  <c:v>0.24229999999999999</c:v>
                </c:pt>
                <c:pt idx="9">
                  <c:v>0.248</c:v>
                </c:pt>
                <c:pt idx="10">
                  <c:v>0.24</c:v>
                </c:pt>
                <c:pt idx="11">
                  <c:v>0.18600000000000003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2-41B8-9D85-7BC1EC65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21573232"/>
        <c:axId val="721567408"/>
      </c:barChart>
      <c:lineChart>
        <c:grouping val="standard"/>
        <c:varyColors val="0"/>
        <c:ser>
          <c:idx val="1"/>
          <c:order val="1"/>
          <c:tx>
            <c:strRef>
              <c:f>Charts!$AJ$2</c:f>
              <c:strCache>
                <c:ptCount val="1"/>
                <c:pt idx="0">
                  <c:v>Express Cost Recovery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Charts!$AJ$3:$AJ$14</c:f>
              <c:numCache>
                <c:formatCode>0.0%</c:formatCode>
                <c:ptCount val="12"/>
                <c:pt idx="0">
                  <c:v>0.18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  <c:pt idx="4">
                  <c:v>0.18</c:v>
                </c:pt>
                <c:pt idx="5">
                  <c:v>0.18</c:v>
                </c:pt>
                <c:pt idx="6">
                  <c:v>0.18</c:v>
                </c:pt>
                <c:pt idx="7">
                  <c:v>0.18</c:v>
                </c:pt>
                <c:pt idx="8">
                  <c:v>0.18</c:v>
                </c:pt>
                <c:pt idx="9">
                  <c:v>0.18</c:v>
                </c:pt>
                <c:pt idx="10">
                  <c:v>0.18</c:v>
                </c:pt>
                <c:pt idx="11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02-41B8-9D85-7BC1EC65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573232"/>
        <c:axId val="721567408"/>
      </c:lineChart>
      <c:catAx>
        <c:axId val="7215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567408"/>
        <c:crosses val="autoZero"/>
        <c:auto val="1"/>
        <c:lblAlgn val="ctr"/>
        <c:lblOffset val="100"/>
        <c:noMultiLvlLbl val="0"/>
      </c:catAx>
      <c:valAx>
        <c:axId val="721567408"/>
        <c:scaling>
          <c:orientation val="minMax"/>
          <c:max val="0.28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5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Overall On-Time Performance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'Full OTP'!$B$1</c:f>
              <c:strCache>
                <c:ptCount val="1"/>
                <c:pt idx="0">
                  <c:v>OTP</c:v>
                </c:pt>
              </c:strCache>
            </c:strRef>
          </c:tx>
          <c:spPr>
            <a:ln w="57150" cap="rnd">
              <a:solidFill>
                <a:srgbClr val="2C75AC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2C75AC"/>
              </a:solidFill>
              <a:ln w="57150">
                <a:solidFill>
                  <a:srgbClr val="2C75A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'Full OTP'!$A$2:$A$13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'Full OTP'!$B$2:$B$13</c:f>
              <c:numCache>
                <c:formatCode>0.0%</c:formatCode>
                <c:ptCount val="12"/>
                <c:pt idx="0">
                  <c:v>0.8</c:v>
                </c:pt>
                <c:pt idx="1">
                  <c:v>0.80200000000000005</c:v>
                </c:pt>
                <c:pt idx="2">
                  <c:v>0.80800000000000005</c:v>
                </c:pt>
                <c:pt idx="3">
                  <c:v>0.78700000000000003</c:v>
                </c:pt>
                <c:pt idx="4">
                  <c:v>0.77300000000000002</c:v>
                </c:pt>
                <c:pt idx="5">
                  <c:v>0.77500000000000002</c:v>
                </c:pt>
                <c:pt idx="6">
                  <c:v>0.77500000000000002</c:v>
                </c:pt>
                <c:pt idx="7">
                  <c:v>0.75</c:v>
                </c:pt>
                <c:pt idx="8">
                  <c:v>0.72</c:v>
                </c:pt>
                <c:pt idx="9">
                  <c:v>0.74</c:v>
                </c:pt>
                <c:pt idx="10">
                  <c:v>0.746</c:v>
                </c:pt>
                <c:pt idx="11">
                  <c:v>0.76700000000000002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7A0-4CB8-A19D-C4E7A3DE16CE}"/>
            </c:ext>
          </c:extLst>
        </c:ser>
        <c:ser>
          <c:idx val="1"/>
          <c:order val="1"/>
          <c:tx>
            <c:strRef>
              <c:f>'Full OTP'!$C$1</c:f>
              <c:strCache>
                <c:ptCount val="1"/>
                <c:pt idx="0">
                  <c:v>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'Full OTP'!$A$2:$A$13</c:f>
              <c:strCache>
                <c:ptCount val="12"/>
                <c:pt idx="0">
                  <c:v>Jan 23</c:v>
                </c:pt>
                <c:pt idx="1">
                  <c:v>Feb 23</c:v>
                </c:pt>
                <c:pt idx="2">
                  <c:v>Mar 23</c:v>
                </c:pt>
                <c:pt idx="3">
                  <c:v>Apr 23</c:v>
                </c:pt>
                <c:pt idx="4">
                  <c:v>May 23</c:v>
                </c:pt>
                <c:pt idx="5">
                  <c:v>Jun 23</c:v>
                </c:pt>
                <c:pt idx="6">
                  <c:v>Jul 23</c:v>
                </c:pt>
                <c:pt idx="7">
                  <c:v>Aug 23</c:v>
                </c:pt>
                <c:pt idx="8">
                  <c:v>Sep 23</c:v>
                </c:pt>
                <c:pt idx="9">
                  <c:v>Oct 23</c:v>
                </c:pt>
                <c:pt idx="10">
                  <c:v>Nov 23</c:v>
                </c:pt>
                <c:pt idx="11">
                  <c:v>Dec 23</c:v>
                </c:pt>
              </c:strCache>
            </c:strRef>
          </c:cat>
          <c:val>
            <c:numRef>
              <c:f>'Full OTP'!$C$2:$C$13</c:f>
              <c:numCache>
                <c:formatCode>0.0%</c:formatCode>
                <c:ptCount val="12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A0-4CB8-A19D-C4E7A3DE1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127616"/>
        <c:axId val="54893424"/>
      </c:lineChart>
      <c:catAx>
        <c:axId val="7512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93424"/>
        <c:crosses val="autoZero"/>
        <c:auto val="1"/>
        <c:lblAlgn val="ctr"/>
        <c:lblOffset val="100"/>
        <c:noMultiLvlLbl val="0"/>
      </c:catAx>
      <c:valAx>
        <c:axId val="5489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2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Fixed-Route Missed Trips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Charts!$AR$2</c:f>
              <c:strCache>
                <c:ptCount val="1"/>
                <c:pt idx="0">
                  <c:v>Monthly Missed Trips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cat>
            <c:strRef>
              <c:f>Charts!$AQ$3:$AQ$26</c:f>
              <c:strCache>
                <c:ptCount val="24"/>
                <c:pt idx="0">
                  <c:v>Jan 22</c:v>
                </c:pt>
                <c:pt idx="1">
                  <c:v>Feb 22</c:v>
                </c:pt>
                <c:pt idx="2">
                  <c:v>Mar 22</c:v>
                </c:pt>
                <c:pt idx="3">
                  <c:v>Apr 22</c:v>
                </c:pt>
                <c:pt idx="4">
                  <c:v>May 22</c:v>
                </c:pt>
                <c:pt idx="5">
                  <c:v>Jun 22</c:v>
                </c:pt>
                <c:pt idx="6">
                  <c:v>Jul 22</c:v>
                </c:pt>
                <c:pt idx="7">
                  <c:v>Aug 22</c:v>
                </c:pt>
                <c:pt idx="8">
                  <c:v>Sep 22</c:v>
                </c:pt>
                <c:pt idx="9">
                  <c:v>Oct 22</c:v>
                </c:pt>
                <c:pt idx="10">
                  <c:v>Nov 22</c:v>
                </c:pt>
                <c:pt idx="11">
                  <c:v>Dec 22</c:v>
                </c:pt>
                <c:pt idx="12">
                  <c:v>Jan 23</c:v>
                </c:pt>
                <c:pt idx="13">
                  <c:v>Feb 23</c:v>
                </c:pt>
                <c:pt idx="14">
                  <c:v>Mar 23</c:v>
                </c:pt>
                <c:pt idx="15">
                  <c:v>Apr 23</c:v>
                </c:pt>
                <c:pt idx="16">
                  <c:v>May 23</c:v>
                </c:pt>
                <c:pt idx="17">
                  <c:v>Jun 23</c:v>
                </c:pt>
                <c:pt idx="18">
                  <c:v>Jul 23</c:v>
                </c:pt>
                <c:pt idx="19">
                  <c:v>Aug 23</c:v>
                </c:pt>
                <c:pt idx="20">
                  <c:v>Sep 23</c:v>
                </c:pt>
                <c:pt idx="21">
                  <c:v>Oct 23</c:v>
                </c:pt>
                <c:pt idx="22">
                  <c:v>Nov 23</c:v>
                </c:pt>
                <c:pt idx="23">
                  <c:v>Dec 23</c:v>
                </c:pt>
              </c:strCache>
            </c:strRef>
          </c:cat>
          <c:val>
            <c:numRef>
              <c:f>Charts!$AR$3:$AR$26</c:f>
              <c:numCache>
                <c:formatCode>General</c:formatCode>
                <c:ptCount val="24"/>
                <c:pt idx="0">
                  <c:v>3129</c:v>
                </c:pt>
                <c:pt idx="1">
                  <c:v>1972</c:v>
                </c:pt>
                <c:pt idx="2">
                  <c:v>754</c:v>
                </c:pt>
                <c:pt idx="3">
                  <c:v>1151</c:v>
                </c:pt>
                <c:pt idx="4">
                  <c:v>2214</c:v>
                </c:pt>
                <c:pt idx="5">
                  <c:v>1868</c:v>
                </c:pt>
                <c:pt idx="6">
                  <c:v>2902</c:v>
                </c:pt>
                <c:pt idx="7">
                  <c:v>2866</c:v>
                </c:pt>
                <c:pt idx="8">
                  <c:v>2449</c:v>
                </c:pt>
                <c:pt idx="9">
                  <c:v>2659</c:v>
                </c:pt>
                <c:pt idx="10">
                  <c:v>2490</c:v>
                </c:pt>
                <c:pt idx="11">
                  <c:v>3214</c:v>
                </c:pt>
                <c:pt idx="12">
                  <c:v>2557</c:v>
                </c:pt>
                <c:pt idx="13">
                  <c:v>1775</c:v>
                </c:pt>
                <c:pt idx="14">
                  <c:v>1875</c:v>
                </c:pt>
                <c:pt idx="15">
                  <c:v>1464</c:v>
                </c:pt>
                <c:pt idx="16">
                  <c:v>2358</c:v>
                </c:pt>
                <c:pt idx="17">
                  <c:v>2312</c:v>
                </c:pt>
                <c:pt idx="18">
                  <c:v>2567</c:v>
                </c:pt>
                <c:pt idx="19">
                  <c:v>2266</c:v>
                </c:pt>
                <c:pt idx="20">
                  <c:v>1390</c:v>
                </c:pt>
                <c:pt idx="21">
                  <c:v>1135</c:v>
                </c:pt>
                <c:pt idx="22">
                  <c:v>1250</c:v>
                </c:pt>
                <c:pt idx="23">
                  <c:v>877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666-4530-8B88-2B3A2BFB2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8173136"/>
        <c:axId val="1973038352"/>
      </c:lineChart>
      <c:catAx>
        <c:axId val="19681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038352"/>
        <c:crosses val="autoZero"/>
        <c:auto val="1"/>
        <c:lblAlgn val="ctr"/>
        <c:lblOffset val="100"/>
        <c:noMultiLvlLbl val="0"/>
      </c:catAx>
      <c:valAx>
        <c:axId val="197303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17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EE1F66-2440-446A-A806-55B01EC98C8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113123-A266-41B5-9F19-3AD00DE1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5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7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751B-43D9-B6C7-969E-8AE49BC9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A320-FDD0-77A3-B44F-DDE6C0F6C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53312"/>
            <a:ext cx="10820400" cy="43616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52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F059-2B12-644E-CE08-17CC5B85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A21E2-E8EA-4FB9-6D5C-5A7871BEC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6366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0135F-7356-F0F5-E758-1F13AB4FF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2" y="136366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13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4019-1007-F6C1-A363-3D6D045A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04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E089F-D006-5384-A278-D672FA5A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9EADA-68BE-B309-2448-9C922BB4B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10820400" cy="4343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92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3936" userDrawn="1">
          <p15:clr>
            <a:srgbClr val="F26B43"/>
          </p15:clr>
        </p15:guide>
        <p15:guide id="3" pos="7248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orient="horz" pos="3600" userDrawn="1">
          <p15:clr>
            <a:srgbClr val="F26B43"/>
          </p15:clr>
        </p15:guide>
        <p15:guide id="6" orient="horz" pos="864" userDrawn="1">
          <p15:clr>
            <a:srgbClr val="F26B43"/>
          </p15:clr>
        </p15:guide>
        <p15:guide id="7" pos="3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.xlsx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1.xlsx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34C50:R39C55" TargetMode="External"/><Relationship Id="rId5" Type="http://schemas.openxmlformats.org/officeDocument/2006/relationships/chart" Target="../charts/chart1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oleObject" Target="https://m365gometro-my.sharepoint.com/personal/msamaan_go-metro_com/Documents/Ridership%20Report/RidershipReport_DataWorkspace.xlsx!Charts!R52C68:R55C71" TargetMode="Externa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50C14:R55C21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57C14:R60C19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17C33:R19C36" TargetMode="Externa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22C33:R24C36" TargetMode="Externa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oleObject" Target="https://m365gometro-my.sharepoint.com/personal/msamaan_go-metro_com/Documents/Ridership%20Report/RidershipReport_DataWorkspace.xlsx!Charts!R45C44:R46C47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2A1E6B8-0D3F-C123-D83F-9321D65D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55C40F-4983-E4FB-E1E6-0A4C2CAEFAD6}"/>
              </a:ext>
            </a:extLst>
          </p:cNvPr>
          <p:cNvSpPr txBox="1"/>
          <p:nvPr/>
        </p:nvSpPr>
        <p:spPr>
          <a:xfrm>
            <a:off x="4357511" y="72489"/>
            <a:ext cx="7834489" cy="1630837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December 2023 Ridership Report</a:t>
            </a:r>
          </a:p>
          <a:p>
            <a:pPr>
              <a:lnSpc>
                <a:spcPts val="3500"/>
              </a:lnSpc>
            </a:pPr>
            <a:r>
              <a:rPr lang="en-US" sz="2100" b="1" dirty="0">
                <a:solidFill>
                  <a:schemeClr val="accent4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January 16</a:t>
            </a:r>
            <a:r>
              <a:rPr lang="en-US" sz="2100" b="1">
                <a:solidFill>
                  <a:schemeClr val="accent4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, 2024 </a:t>
            </a:r>
            <a:r>
              <a:rPr lang="en-US" sz="2100" b="1" dirty="0">
                <a:solidFill>
                  <a:schemeClr val="accent4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| Matt Moorman</a:t>
            </a:r>
          </a:p>
        </p:txBody>
      </p:sp>
    </p:spTree>
    <p:extLst>
      <p:ext uri="{BB962C8B-B14F-4D97-AF65-F5344CB8AC3E}">
        <p14:creationId xmlns:p14="http://schemas.microsoft.com/office/powerpoint/2010/main" val="88969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E90EF99-6873-072F-9863-B8478FF6F8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05078"/>
              </p:ext>
            </p:extLst>
          </p:nvPr>
        </p:nvGraphicFramePr>
        <p:xfrm>
          <a:off x="653989" y="363239"/>
          <a:ext cx="10884022" cy="600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568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CC67ED9-183D-A02A-0A3E-9605D00FF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503734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228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Reinventing Metro Public Meetings - Go Metro">
            <a:extLst>
              <a:ext uri="{FF2B5EF4-FFF2-40B4-BE49-F238E27FC236}">
                <a16:creationId xmlns:a16="http://schemas.microsoft.com/office/drawing/2014/main" id="{C5A1CE69-0634-F646-B17B-88F92D115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r="9315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3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17F08F-4633-717B-1DF8-FA3AC99E3B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F6EA93D-7902-4CF9-244B-50FCBD180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860375"/>
              </p:ext>
            </p:extLst>
          </p:nvPr>
        </p:nvGraphicFramePr>
        <p:xfrm>
          <a:off x="927002" y="602483"/>
          <a:ext cx="10337996" cy="397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0602B0E-0B98-AF6A-1B61-B9C564264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516193"/>
              </p:ext>
            </p:extLst>
          </p:nvPr>
        </p:nvGraphicFramePr>
        <p:xfrm>
          <a:off x="3632200" y="4873625"/>
          <a:ext cx="52038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293655" imgH="556134" progId="Excel.Sheet.12">
                  <p:embed/>
                </p:oleObj>
              </mc:Choice>
              <mc:Fallback>
                <p:oleObj name="Worksheet" r:id="rId5" imgW="2293655" imgH="55613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0602B0E-0B98-AF6A-1B61-B9C5642645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2200" y="4873625"/>
                        <a:ext cx="5203825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86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17F08F-4633-717B-1DF8-FA3AC99E3B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DCC042-0498-255D-2BE7-B5E73C93F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489674"/>
              </p:ext>
            </p:extLst>
          </p:nvPr>
        </p:nvGraphicFramePr>
        <p:xfrm>
          <a:off x="904973" y="602483"/>
          <a:ext cx="10265790" cy="4381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37694E5-C475-C4A3-7EFD-DC7722E03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418854"/>
              </p:ext>
            </p:extLst>
          </p:nvPr>
        </p:nvGraphicFramePr>
        <p:xfrm>
          <a:off x="3708400" y="4983163"/>
          <a:ext cx="4659313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301311" imgH="738967" progId="Excel.Sheet.12">
                  <p:embed/>
                </p:oleObj>
              </mc:Choice>
              <mc:Fallback>
                <p:oleObj name="Worksheet" r:id="rId5" imgW="2301311" imgH="738967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37694E5-C475-C4A3-7EFD-DC7722E03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8400" y="4983163"/>
                        <a:ext cx="4659313" cy="149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28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C3783-5218-C244-75B1-EB968F40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441371" y="0"/>
            <a:ext cx="7345245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ACCESS Ridership</a:t>
            </a:r>
          </a:p>
        </p:txBody>
      </p:sp>
    </p:spTree>
    <p:extLst>
      <p:ext uri="{BB962C8B-B14F-4D97-AF65-F5344CB8AC3E}">
        <p14:creationId xmlns:p14="http://schemas.microsoft.com/office/powerpoint/2010/main" val="12209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F47BDC-054D-BA84-3701-372976B00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38935"/>
              </p:ext>
            </p:extLst>
          </p:nvPr>
        </p:nvGraphicFramePr>
        <p:xfrm>
          <a:off x="443883" y="378819"/>
          <a:ext cx="11194742" cy="442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4AAA52-250F-08E7-2C98-96AE0E6F7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528177"/>
              </p:ext>
            </p:extLst>
          </p:nvPr>
        </p:nvGraphicFramePr>
        <p:xfrm>
          <a:off x="2663825" y="4899025"/>
          <a:ext cx="686593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301705" imgH="1105057" progId="Excel.Sheet.12">
                  <p:link updateAutomatic="1"/>
                </p:oleObj>
              </mc:Choice>
              <mc:Fallback>
                <p:oleObj name="Worksheet" r:id="rId6" imgW="6301705" imgH="1105057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4AAA52-250F-08E7-2C98-96AE0E6F7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3825" y="4899025"/>
                        <a:ext cx="6865938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969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BE03AD-4C21-DD58-EA07-B249788A61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024872"/>
              </p:ext>
            </p:extLst>
          </p:nvPr>
        </p:nvGraphicFramePr>
        <p:xfrm>
          <a:off x="363985" y="462877"/>
          <a:ext cx="11398928" cy="580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F236FA-F8E6-39FD-0D56-F5B82EA4F9D5}"/>
              </a:ext>
            </a:extLst>
          </p:cNvPr>
          <p:cNvCxnSpPr>
            <a:cxnSpLocks/>
          </p:cNvCxnSpPr>
          <p:nvPr/>
        </p:nvCxnSpPr>
        <p:spPr>
          <a:xfrm flipV="1">
            <a:off x="977937" y="940484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1F075D-736D-9664-F05D-3D2B51D25903}"/>
              </a:ext>
            </a:extLst>
          </p:cNvPr>
          <p:cNvCxnSpPr>
            <a:cxnSpLocks/>
          </p:cNvCxnSpPr>
          <p:nvPr/>
        </p:nvCxnSpPr>
        <p:spPr>
          <a:xfrm flipV="1">
            <a:off x="3650497" y="940484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D68C1E-7310-4BBC-BF47-ADF9780EBFA3}"/>
              </a:ext>
            </a:extLst>
          </p:cNvPr>
          <p:cNvCxnSpPr>
            <a:cxnSpLocks/>
          </p:cNvCxnSpPr>
          <p:nvPr/>
        </p:nvCxnSpPr>
        <p:spPr>
          <a:xfrm flipV="1">
            <a:off x="6323057" y="940484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03C8B9-472B-9BB0-70DF-11C1BCB3B5A0}"/>
              </a:ext>
            </a:extLst>
          </p:cNvPr>
          <p:cNvCxnSpPr>
            <a:cxnSpLocks/>
          </p:cNvCxnSpPr>
          <p:nvPr/>
        </p:nvCxnSpPr>
        <p:spPr>
          <a:xfrm flipV="1">
            <a:off x="9005043" y="940484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54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0012A5-9501-A9DF-27F1-74360A7A5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228454"/>
              </p:ext>
            </p:extLst>
          </p:nvPr>
        </p:nvGraphicFramePr>
        <p:xfrm>
          <a:off x="355107" y="381739"/>
          <a:ext cx="11407806" cy="5717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FE3822-7EF7-A259-BBCC-E4BD5A02BF9B}"/>
              </a:ext>
            </a:extLst>
          </p:cNvPr>
          <p:cNvSpPr txBox="1"/>
          <p:nvPr/>
        </p:nvSpPr>
        <p:spPr>
          <a:xfrm>
            <a:off x="10473293" y="1863292"/>
            <a:ext cx="128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OTP: 89.7%</a:t>
            </a:r>
          </a:p>
        </p:txBody>
      </p:sp>
    </p:spTree>
    <p:extLst>
      <p:ext uri="{BB962C8B-B14F-4D97-AF65-F5344CB8AC3E}">
        <p14:creationId xmlns:p14="http://schemas.microsoft.com/office/powerpoint/2010/main" val="2196714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9040C5-AD08-60D5-843D-0A2EA3577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756956"/>
              </p:ext>
            </p:extLst>
          </p:nvPr>
        </p:nvGraphicFramePr>
        <p:xfrm>
          <a:off x="379135" y="314627"/>
          <a:ext cx="5411779" cy="398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460FCA-F934-92DA-7202-F604BB8749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117546"/>
              </p:ext>
            </p:extLst>
          </p:nvPr>
        </p:nvGraphicFramePr>
        <p:xfrm>
          <a:off x="6096000" y="314626"/>
          <a:ext cx="5524870" cy="398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DA05B5A-D82B-3926-6B59-925DAA7CB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445272"/>
              </p:ext>
            </p:extLst>
          </p:nvPr>
        </p:nvGraphicFramePr>
        <p:xfrm>
          <a:off x="3313113" y="4621213"/>
          <a:ext cx="556577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779662" imgH="738967" progId="Excel.Sheet.12">
                  <p:link updateAutomatic="1"/>
                </p:oleObj>
              </mc:Choice>
              <mc:Fallback>
                <p:oleObj name="Worksheet" r:id="rId5" imgW="3779662" imgH="738967" progId="Excel.Sheet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DA05B5A-D82B-3926-6B59-925DAA7CB1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3113" y="4621213"/>
                        <a:ext cx="5565775" cy="109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5EC397-4A59-48D9-6E6F-F976D2117752}"/>
              </a:ext>
            </a:extLst>
          </p:cNvPr>
          <p:cNvSpPr txBox="1"/>
          <p:nvPr/>
        </p:nvSpPr>
        <p:spPr>
          <a:xfrm>
            <a:off x="8878888" y="5154242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240414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99EE6-9B41-31CB-0F99-080ADDBCD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1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855464" y="0"/>
            <a:ext cx="6931152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Fixed-Route Ridership</a:t>
            </a:r>
            <a:endParaRPr lang="en-US" sz="5400" b="1" dirty="0">
              <a:solidFill>
                <a:schemeClr val="bg1"/>
              </a:solidFill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2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CFF526-C2AA-2878-A56A-935F2445B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000" cy="6851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421171" y="3048"/>
            <a:ext cx="7487993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Route Level KPIs</a:t>
            </a:r>
          </a:p>
        </p:txBody>
      </p:sp>
    </p:spTree>
    <p:extLst>
      <p:ext uri="{BB962C8B-B14F-4D97-AF65-F5344CB8AC3E}">
        <p14:creationId xmlns:p14="http://schemas.microsoft.com/office/powerpoint/2010/main" val="1801158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19A4419-877A-C56C-BA1E-A5A8861DC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554378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7184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73E053-E41B-4B5D-952A-5756A6755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850716"/>
              </p:ext>
            </p:extLst>
          </p:nvPr>
        </p:nvGraphicFramePr>
        <p:xfrm>
          <a:off x="1206630" y="509048"/>
          <a:ext cx="9778740" cy="291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EAF19CA-F5AF-202C-171A-3DF1A30A01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905174"/>
              </p:ext>
            </p:extLst>
          </p:nvPr>
        </p:nvGraphicFramePr>
        <p:xfrm>
          <a:off x="1206629" y="3429000"/>
          <a:ext cx="9778739" cy="291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7028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6B11C49-BD00-0A45-19FA-879E3D058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865420"/>
              </p:ext>
            </p:extLst>
          </p:nvPr>
        </p:nvGraphicFramePr>
        <p:xfrm>
          <a:off x="443882" y="3429000"/>
          <a:ext cx="11304234" cy="282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26CD1-CA47-FDD9-033F-07D84384F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313965"/>
              </p:ext>
            </p:extLst>
          </p:nvPr>
        </p:nvGraphicFramePr>
        <p:xfrm>
          <a:off x="443882" y="470517"/>
          <a:ext cx="11304234" cy="307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20884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C70449-5099-F3B5-DF67-63CDD7F08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370338"/>
              </p:ext>
            </p:extLst>
          </p:nvPr>
        </p:nvGraphicFramePr>
        <p:xfrm>
          <a:off x="355108" y="284085"/>
          <a:ext cx="11389216" cy="590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6420BB-2C58-43C0-2B8C-8435BD6A1958}"/>
              </a:ext>
            </a:extLst>
          </p:cNvPr>
          <p:cNvCxnSpPr>
            <a:cxnSpLocks/>
          </p:cNvCxnSpPr>
          <p:nvPr/>
        </p:nvCxnSpPr>
        <p:spPr>
          <a:xfrm flipV="1">
            <a:off x="1273150" y="745725"/>
            <a:ext cx="0" cy="48472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28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50F1B8-27A2-C7FD-3BF7-6DCF08C2A7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7FA17-BCC7-3EB9-CE1D-4F0B498D5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B91180E-1D54-1AC8-5577-212EA60D17E4}"/>
              </a:ext>
              <a:ext uri="{147F2762-F138-4A5C-976F-8EAC2B608ADB}">
                <a16:predDERef xmlns:a16="http://schemas.microsoft.com/office/drawing/2014/main" pred="{4F4FBDCA-6228-7D85-212C-CA396E7CD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655834"/>
              </p:ext>
            </p:extLst>
          </p:nvPr>
        </p:nvGraphicFramePr>
        <p:xfrm>
          <a:off x="292963" y="230820"/>
          <a:ext cx="11523216" cy="445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A71788A-038E-9660-8596-D1F77CB7C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123819"/>
              </p:ext>
            </p:extLst>
          </p:nvPr>
        </p:nvGraphicFramePr>
        <p:xfrm>
          <a:off x="2632075" y="4792663"/>
          <a:ext cx="6926263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926474" imgH="1287890" progId="Excel.Sheet.12">
                  <p:link updateAutomatic="1"/>
                </p:oleObj>
              </mc:Choice>
              <mc:Fallback>
                <p:oleObj name="Worksheet" r:id="rId6" imgW="6926474" imgH="1287890" progId="Excel.Sheet.12">
                  <p:link updateAutomatic="1"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A71788A-038E-9660-8596-D1F77CB7C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2075" y="4792663"/>
                        <a:ext cx="6926263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31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F4FBDCA-6228-7D85-212C-CA396E7CD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975410"/>
              </p:ext>
            </p:extLst>
          </p:nvPr>
        </p:nvGraphicFramePr>
        <p:xfrm>
          <a:off x="390616" y="602483"/>
          <a:ext cx="11292397" cy="555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07D1E81-B718-F503-145E-D4E963B41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305DD-DA6B-0311-9C11-0F30B0200C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C9A41B-DBF3-42E3-7B19-99177E2016E8}"/>
              </a:ext>
            </a:extLst>
          </p:cNvPr>
          <p:cNvCxnSpPr>
            <a:cxnSpLocks/>
          </p:cNvCxnSpPr>
          <p:nvPr/>
        </p:nvCxnSpPr>
        <p:spPr>
          <a:xfrm flipV="1">
            <a:off x="1315589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DB3DC7-162D-50A6-5C87-63F6A9B1A349}"/>
              </a:ext>
            </a:extLst>
          </p:cNvPr>
          <p:cNvCxnSpPr>
            <a:cxnSpLocks/>
          </p:cNvCxnSpPr>
          <p:nvPr/>
        </p:nvCxnSpPr>
        <p:spPr>
          <a:xfrm flipV="1">
            <a:off x="3885940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A7B3C0-D822-5FC8-C990-ED2468E4D65A}"/>
              </a:ext>
            </a:extLst>
          </p:cNvPr>
          <p:cNvCxnSpPr>
            <a:cxnSpLocks/>
          </p:cNvCxnSpPr>
          <p:nvPr/>
        </p:nvCxnSpPr>
        <p:spPr>
          <a:xfrm flipV="1">
            <a:off x="6455577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63A18E-793E-7F29-DADF-0C1A8210C39D}"/>
              </a:ext>
            </a:extLst>
          </p:cNvPr>
          <p:cNvCxnSpPr>
            <a:cxnSpLocks/>
          </p:cNvCxnSpPr>
          <p:nvPr/>
        </p:nvCxnSpPr>
        <p:spPr>
          <a:xfrm flipV="1">
            <a:off x="9035254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0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1551E4-038A-712F-0358-0BE9E6995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212754"/>
              </p:ext>
            </p:extLst>
          </p:nvPr>
        </p:nvGraphicFramePr>
        <p:xfrm>
          <a:off x="337708" y="363239"/>
          <a:ext cx="11451838" cy="454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127585B-5F23-4DAA-365C-10F592AE87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0000"/>
          </a:blip>
          <a:srcRect b="57905"/>
          <a:stretch/>
        </p:blipFill>
        <p:spPr>
          <a:xfrm>
            <a:off x="0" y="6446348"/>
            <a:ext cx="12192000" cy="374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E3CB5-316D-15A8-1919-B245C90AC4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8D4BD44-B1F7-CD5C-C61B-B52D86871C40}"/>
              </a:ext>
            </a:extLst>
          </p:cNvPr>
          <p:cNvCxnSpPr>
            <a:cxnSpLocks/>
          </p:cNvCxnSpPr>
          <p:nvPr/>
        </p:nvCxnSpPr>
        <p:spPr>
          <a:xfrm flipV="1">
            <a:off x="1450758" y="834501"/>
            <a:ext cx="0" cy="34978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A86413-41F9-CE56-2FC7-AF2782D2BF02}"/>
              </a:ext>
            </a:extLst>
          </p:cNvPr>
          <p:cNvCxnSpPr>
            <a:cxnSpLocks/>
          </p:cNvCxnSpPr>
          <p:nvPr/>
        </p:nvCxnSpPr>
        <p:spPr>
          <a:xfrm flipV="1">
            <a:off x="6631992" y="834501"/>
            <a:ext cx="0" cy="34978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73B4029-4791-B13B-50D2-01E04E183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562755"/>
              </p:ext>
            </p:extLst>
          </p:nvPr>
        </p:nvGraphicFramePr>
        <p:xfrm>
          <a:off x="2654300" y="4983163"/>
          <a:ext cx="68834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265243" imgH="922224" progId="Excel.Sheet.12">
                  <p:link updateAutomatic="1"/>
                </p:oleObj>
              </mc:Choice>
              <mc:Fallback>
                <p:oleObj name="Worksheet" r:id="rId6" imgW="5265243" imgH="922224" progId="Excel.Sheet.12">
                  <p:link updateAutomatic="1"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73B4029-4791-B13B-50D2-01E04E1831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54300" y="4983163"/>
                        <a:ext cx="6883400" cy="120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61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87190-2BA1-5E06-6D47-34A14E254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D88C3-4EB6-52E0-7BD0-25E28E21E4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529" y="106260"/>
            <a:ext cx="862725" cy="25761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5B7037-DD1C-0DF0-6557-79374F0EB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578377"/>
              </p:ext>
            </p:extLst>
          </p:nvPr>
        </p:nvGraphicFramePr>
        <p:xfrm>
          <a:off x="349473" y="363880"/>
          <a:ext cx="5387340" cy="445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8E61DA8-AB1A-DF8D-59D9-0DF8ACFD4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236983"/>
              </p:ext>
            </p:extLst>
          </p:nvPr>
        </p:nvGraphicFramePr>
        <p:xfrm>
          <a:off x="5823381" y="363878"/>
          <a:ext cx="5387340" cy="445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7B89146-6947-2B1C-855F-9BBBF8918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122921"/>
              </p:ext>
            </p:extLst>
          </p:nvPr>
        </p:nvGraphicFramePr>
        <p:xfrm>
          <a:off x="2568575" y="5353050"/>
          <a:ext cx="65087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556134" progId="Excel.Sheet.12">
                  <p:link updateAutomatic="1"/>
                </p:oleObj>
              </mc:Choice>
              <mc:Fallback>
                <p:oleObj name="Worksheet" r:id="rId6" imgW="5334142" imgH="556134" progId="Excel.Sheet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7B89146-6947-2B1C-855F-9BBBF8918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8575" y="5353050"/>
                        <a:ext cx="6508750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2BA805-E046-DE73-A642-8A1EDC61583A}"/>
              </a:ext>
            </a:extLst>
          </p:cNvPr>
          <p:cNvSpPr txBox="1"/>
          <p:nvPr/>
        </p:nvSpPr>
        <p:spPr>
          <a:xfrm>
            <a:off x="9168551" y="5767112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122450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363DA-C277-3037-300B-6D7781D22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F8CD5-FC5E-7441-198A-12772AE6C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529" y="106260"/>
            <a:ext cx="862725" cy="257619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0C0D4B6-52AA-7240-F79C-4F21422E9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009179"/>
              </p:ext>
            </p:extLst>
          </p:nvPr>
        </p:nvGraphicFramePr>
        <p:xfrm>
          <a:off x="417413" y="363877"/>
          <a:ext cx="5410200" cy="44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643CC67-DF82-B13B-2916-47231FC1D7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419027"/>
              </p:ext>
            </p:extLst>
          </p:nvPr>
        </p:nvGraphicFramePr>
        <p:xfrm>
          <a:off x="5719709" y="363877"/>
          <a:ext cx="6054878" cy="44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876A1F-E637-1C3A-E012-97234CBA5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076656"/>
              </p:ext>
            </p:extLst>
          </p:nvPr>
        </p:nvGraphicFramePr>
        <p:xfrm>
          <a:off x="2970213" y="5241925"/>
          <a:ext cx="62484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556134" progId="Excel.Sheet.12">
                  <p:link updateAutomatic="1"/>
                </p:oleObj>
              </mc:Choice>
              <mc:Fallback>
                <p:oleObj name="Worksheet" r:id="rId6" imgW="5334142" imgH="556134" progId="Excel.Sheet.12">
                  <p:link updateAutomatic="1"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876A1F-E637-1C3A-E012-97234CBA5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70213" y="5241925"/>
                        <a:ext cx="6248400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E929847-8294-3DF9-B403-81B8639156EA}"/>
              </a:ext>
            </a:extLst>
          </p:cNvPr>
          <p:cNvSpPr txBox="1"/>
          <p:nvPr/>
        </p:nvSpPr>
        <p:spPr>
          <a:xfrm>
            <a:off x="9218613" y="5646579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223376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5539A51-DE2F-5320-8763-401629AD3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747707"/>
              </p:ext>
            </p:extLst>
          </p:nvPr>
        </p:nvGraphicFramePr>
        <p:xfrm>
          <a:off x="355107" y="284084"/>
          <a:ext cx="11389215" cy="590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E537D1-25C9-4544-D40E-2F0993ECD4FE}"/>
              </a:ext>
            </a:extLst>
          </p:cNvPr>
          <p:cNvCxnSpPr>
            <a:cxnSpLocks/>
          </p:cNvCxnSpPr>
          <p:nvPr/>
        </p:nvCxnSpPr>
        <p:spPr>
          <a:xfrm flipV="1">
            <a:off x="1264271" y="745725"/>
            <a:ext cx="0" cy="47978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25D0A7-55B9-A197-A5BA-8321B9C64AA0}"/>
              </a:ext>
            </a:extLst>
          </p:cNvPr>
          <p:cNvSpPr txBox="1"/>
          <p:nvPr/>
        </p:nvSpPr>
        <p:spPr>
          <a:xfrm>
            <a:off x="10473293" y="2775305"/>
            <a:ext cx="128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OTP: 76.7%</a:t>
            </a:r>
          </a:p>
        </p:txBody>
      </p:sp>
    </p:spTree>
    <p:extLst>
      <p:ext uri="{BB962C8B-B14F-4D97-AF65-F5344CB8AC3E}">
        <p14:creationId xmlns:p14="http://schemas.microsoft.com/office/powerpoint/2010/main" val="340647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36D83E-A35F-2A6E-580B-0C78486734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546086"/>
              </p:ext>
            </p:extLst>
          </p:nvPr>
        </p:nvGraphicFramePr>
        <p:xfrm>
          <a:off x="408373" y="372862"/>
          <a:ext cx="11336783" cy="498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3FAB2C-B874-B838-0FE4-40ADC604C357}"/>
              </a:ext>
            </a:extLst>
          </p:cNvPr>
          <p:cNvCxnSpPr>
            <a:cxnSpLocks/>
          </p:cNvCxnSpPr>
          <p:nvPr/>
        </p:nvCxnSpPr>
        <p:spPr>
          <a:xfrm flipV="1">
            <a:off x="1034565" y="852256"/>
            <a:ext cx="0" cy="42046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526584-D049-68D6-DF6F-3C15AB82E0A6}"/>
              </a:ext>
            </a:extLst>
          </p:cNvPr>
          <p:cNvCxnSpPr>
            <a:cxnSpLocks/>
          </p:cNvCxnSpPr>
          <p:nvPr/>
        </p:nvCxnSpPr>
        <p:spPr>
          <a:xfrm flipV="1">
            <a:off x="6404076" y="852256"/>
            <a:ext cx="0" cy="42046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F1D0125-6539-09F0-2CD4-52C3B6666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896250"/>
              </p:ext>
            </p:extLst>
          </p:nvPr>
        </p:nvGraphicFramePr>
        <p:xfrm>
          <a:off x="2540000" y="5602288"/>
          <a:ext cx="71183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572000" imgH="373301" progId="Excel.Sheet.12">
                  <p:link updateAutomatic="1"/>
                </p:oleObj>
              </mc:Choice>
              <mc:Fallback>
                <p:oleObj name="Worksheet" r:id="rId5" imgW="4572000" imgH="373301" progId="Excel.Sheet.12">
                  <p:link updateAutomatic="1"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F1D0125-6539-09F0-2CD4-52C3B6666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0000" y="5602288"/>
                        <a:ext cx="71183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82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A1"/>
      </a:accent1>
      <a:accent2>
        <a:srgbClr val="2A75B0"/>
      </a:accent2>
      <a:accent3>
        <a:srgbClr val="68C9F2"/>
      </a:accent3>
      <a:accent4>
        <a:srgbClr val="C1D22F"/>
      </a:accent4>
      <a:accent5>
        <a:srgbClr val="F68924"/>
      </a:accent5>
      <a:accent6>
        <a:srgbClr val="DC6626"/>
      </a:accent6>
      <a:hlink>
        <a:srgbClr val="0033A1"/>
      </a:hlink>
      <a:folHlink>
        <a:srgbClr val="68C9F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1A1700288AB44A6F8F733FB0692B4" ma:contentTypeVersion="14" ma:contentTypeDescription="Create a new document." ma:contentTypeScope="" ma:versionID="2de7e10e541c5ca4ac8e00a6e27a743a">
  <xsd:schema xmlns:xsd="http://www.w3.org/2001/XMLSchema" xmlns:xs="http://www.w3.org/2001/XMLSchema" xmlns:p="http://schemas.microsoft.com/office/2006/metadata/properties" xmlns:ns2="adf42945-313f-404e-8888-b29adbe5d9de" xmlns:ns3="ba8634e3-3484-4f9c-a4c2-f0eaf0b2e3ee" targetNamespace="http://schemas.microsoft.com/office/2006/metadata/properties" ma:root="true" ma:fieldsID="42f24453c3a10664736f85dd65f15d0f" ns2:_="" ns3:_="">
    <xsd:import namespace="adf42945-313f-404e-8888-b29adbe5d9de"/>
    <xsd:import namespace="ba8634e3-3484-4f9c-a4c2-f0eaf0b2e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42945-313f-404e-8888-b29adbe5d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be006e-79d8-4dce-a5c2-9b91ffe315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634e3-3484-4f9c-a4c2-f0eaf0b2e3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4ed4fd-279b-4dc2-b0bc-5d55da701b5e}" ma:internalName="TaxCatchAll" ma:showField="CatchAllData" ma:web="ba8634e3-3484-4f9c-a4c2-f0eaf0b2e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f42945-313f-404e-8888-b29adbe5d9de">
      <Terms xmlns="http://schemas.microsoft.com/office/infopath/2007/PartnerControls"/>
    </lcf76f155ced4ddcb4097134ff3c332f>
    <TaxCatchAll xmlns="ba8634e3-3484-4f9c-a4c2-f0eaf0b2e3ee" xsi:nil="true"/>
    <SharedWithUsers xmlns="ba8634e3-3484-4f9c-a4c2-f0eaf0b2e3ee">
      <UserInfo>
        <DisplayName>Khaled Shammout</DisplayName>
        <AccountId>22</AccountId>
        <AccountType/>
      </UserInfo>
      <UserInfo>
        <DisplayName>Matthew D. Moorman</DisplayName>
        <AccountId>16</AccountId>
        <AccountType/>
      </UserInfo>
      <UserInfo>
        <DisplayName>Steve T. Anderson</DisplayName>
        <AccountId>21</AccountId>
        <AccountType/>
      </UserInfo>
      <UserInfo>
        <DisplayName>Emi Randall</DisplayName>
        <AccountId>58</AccountId>
        <AccountType/>
      </UserInfo>
      <UserInfo>
        <DisplayName>Mark A. Samaan</DisplayName>
        <AccountId>20</AccountId>
        <AccountType/>
      </UserInfo>
      <UserInfo>
        <DisplayName>Andrew Aiello</DisplayName>
        <AccountId>75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7B8A435-153E-46DE-9D43-73FDEFD8AD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BD2A09-6D57-4713-8A6C-C62435149D98}"/>
</file>

<file path=customXml/itemProps3.xml><?xml version="1.0" encoding="utf-8"?>
<ds:datastoreItem xmlns:ds="http://schemas.openxmlformats.org/officeDocument/2006/customXml" ds:itemID="{613626B3-481C-4C9A-B08F-FA0F9FF1CBED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a8634e3-3484-4f9c-a4c2-f0eaf0b2e3ee"/>
    <ds:schemaRef ds:uri="http://schemas.microsoft.com/office/2006/documentManagement/types"/>
    <ds:schemaRef ds:uri="http://schemas.microsoft.com/office/2006/metadata/properties"/>
    <ds:schemaRef ds:uri="adf42945-313f-404e-8888-b29adbe5d9d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16368</TotalTime>
  <Words>178</Words>
  <Application>Microsoft Office PowerPoint</Application>
  <PresentationFormat>Widescreen</PresentationFormat>
  <Paragraphs>39</Paragraphs>
  <Slides>24</Slides>
  <Notes>4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Montserrat ExtraBold</vt:lpstr>
      <vt:lpstr>Office Theme 2013 - 2022</vt:lpstr>
      <vt:lpstr>https://m365gometro-my.sharepoint.com/personal/msamaan_go-metro_com/Documents/Ridership%20Report/RidershipReport_DataWorkspace.xlsx!Charts!R50C14:R55C21</vt:lpstr>
      <vt:lpstr>https://m365gometro-my.sharepoint.com/personal/msamaan_go-metro_com/Documents/Ridership%20Report/RidershipReport_DataWorkspace.xlsx!Charts!R57C14:R60C19</vt:lpstr>
      <vt:lpstr>https://m365gometro-my.sharepoint.com/personal/msamaan_go-metro_com/Documents/Ridership%20Report/RidershipReport_DataWorkspace.xlsx!Charts!R17C33:R19C36</vt:lpstr>
      <vt:lpstr>https://m365gometro-my.sharepoint.com/personal/msamaan_go-metro_com/Documents/Ridership%20Report/RidershipReport_DataWorkspace.xlsx!Charts!R22C33:R24C36</vt:lpstr>
      <vt:lpstr>https://m365gometro-my.sharepoint.com/personal/msamaan_go-metro_com/Documents/Ridership%20Report/RidershipReport_DataWorkspace.xlsx!Charts!R45C44:R46C47</vt:lpstr>
      <vt:lpstr>https://m365gometro-my.sharepoint.com/personal/msamaan_go-metro_com/Documents/Ridership%20Report/RidershipReport_DataWorkspace.xlsx!Charts!R34C50:R39C55</vt:lpstr>
      <vt:lpstr>https://m365gometro-my.sharepoint.com/personal/msamaan_go-metro_com/Documents/Ridership%20Report/RidershipReport_DataWorkspace.xlsx!Charts!R52C68:R55C71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Samaan</dc:creator>
  <cp:lastModifiedBy>Steve T. Anderson</cp:lastModifiedBy>
  <cp:revision>106</cp:revision>
  <cp:lastPrinted>2023-11-06T15:53:46Z</cp:lastPrinted>
  <dcterms:created xsi:type="dcterms:W3CDTF">2023-01-11T15:16:17Z</dcterms:created>
  <dcterms:modified xsi:type="dcterms:W3CDTF">2024-01-09T16:12:50Z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0x0101007081A1700288AB44A6F8F733FB0692B4</vt:lpwstr>
  </property>
  <property fmtid="{D5CDD505-2E9C-101B-9397-08002B2CF9AE}" pid="3" name="MediaServiceImageTags">
    <vt:lpwstr/>
  </property>
</Properties>
</file>