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300" r:id="rId6"/>
    <p:sldId id="262" r:id="rId7"/>
    <p:sldId id="304" r:id="rId8"/>
    <p:sldId id="269" r:id="rId9"/>
    <p:sldId id="267" r:id="rId10"/>
    <p:sldId id="268" r:id="rId11"/>
    <p:sldId id="292" r:id="rId12"/>
    <p:sldId id="309" r:id="rId13"/>
    <p:sldId id="310" r:id="rId14"/>
    <p:sldId id="311" r:id="rId15"/>
    <p:sldId id="301" r:id="rId16"/>
    <p:sldId id="313" r:id="rId17"/>
    <p:sldId id="315" r:id="rId18"/>
    <p:sldId id="316" r:id="rId19"/>
    <p:sldId id="317" r:id="rId20"/>
    <p:sldId id="302" r:id="rId21"/>
    <p:sldId id="312" r:id="rId22"/>
    <p:sldId id="318" r:id="rId23"/>
    <p:sldId id="319" r:id="rId24"/>
    <p:sldId id="32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5AC"/>
    <a:srgbClr val="C2D12E"/>
    <a:srgbClr val="DB651F"/>
    <a:srgbClr val="0033A1"/>
    <a:srgbClr val="24370F"/>
    <a:srgbClr val="4B731F"/>
    <a:srgbClr val="3A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9" autoAdjust="0"/>
    <p:restoredTop sz="94702"/>
  </p:normalViewPr>
  <p:slideViewPr>
    <p:cSldViewPr snapToGrid="0">
      <p:cViewPr varScale="1">
        <p:scale>
          <a:sx n="108" d="100"/>
          <a:sy n="108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A. Samaan" userId="d70a5361-eb67-42b0-805c-27f031c69f12" providerId="ADAL" clId="{732DA9E8-6B4A-4A1F-8DC0-22B27B5EE58D}"/>
    <pc:docChg chg="modSld">
      <pc:chgData name="Mark A. Samaan" userId="d70a5361-eb67-42b0-805c-27f031c69f12" providerId="ADAL" clId="{732DA9E8-6B4A-4A1F-8DC0-22B27B5EE58D}" dt="2023-04-10T17:56:59.453" v="35" actId="1076"/>
      <pc:docMkLst>
        <pc:docMk/>
      </pc:docMkLst>
      <pc:sldChg chg="addSp modSp mod">
        <pc:chgData name="Mark A. Samaan" userId="d70a5361-eb67-42b0-805c-27f031c69f12" providerId="ADAL" clId="{732DA9E8-6B4A-4A1F-8DC0-22B27B5EE58D}" dt="2023-04-10T17:56:12.965" v="30" actId="1035"/>
        <pc:sldMkLst>
          <pc:docMk/>
          <pc:sldMk cId="1224500200" sldId="267"/>
        </pc:sldMkLst>
        <pc:spChg chg="add mod">
          <ac:chgData name="Mark A. Samaan" userId="d70a5361-eb67-42b0-805c-27f031c69f12" providerId="ADAL" clId="{732DA9E8-6B4A-4A1F-8DC0-22B27B5EE58D}" dt="2023-04-10T17:56:12.965" v="30" actId="1035"/>
          <ac:spMkLst>
            <pc:docMk/>
            <pc:sldMk cId="1224500200" sldId="267"/>
            <ac:spMk id="2" creationId="{6F2BA805-E046-DE73-A642-8A1EDC61583A}"/>
          </ac:spMkLst>
        </pc:spChg>
      </pc:sldChg>
      <pc:sldChg chg="addSp modSp mod">
        <pc:chgData name="Mark A. Samaan" userId="d70a5361-eb67-42b0-805c-27f031c69f12" providerId="ADAL" clId="{732DA9E8-6B4A-4A1F-8DC0-22B27B5EE58D}" dt="2023-04-10T17:56:28.007" v="33" actId="1035"/>
        <pc:sldMkLst>
          <pc:docMk/>
          <pc:sldMk cId="2233769430" sldId="268"/>
        </pc:sldMkLst>
        <pc:spChg chg="add mod">
          <ac:chgData name="Mark A. Samaan" userId="d70a5361-eb67-42b0-805c-27f031c69f12" providerId="ADAL" clId="{732DA9E8-6B4A-4A1F-8DC0-22B27B5EE58D}" dt="2023-04-10T17:56:28.007" v="33" actId="1035"/>
          <ac:spMkLst>
            <pc:docMk/>
            <pc:sldMk cId="2233769430" sldId="268"/>
            <ac:spMk id="2" creationId="{BE929847-8294-3DF9-B403-81B8639156EA}"/>
          </ac:spMkLst>
        </pc:spChg>
      </pc:sldChg>
      <pc:sldChg chg="addSp modSp mod">
        <pc:chgData name="Mark A. Samaan" userId="d70a5361-eb67-42b0-805c-27f031c69f12" providerId="ADAL" clId="{732DA9E8-6B4A-4A1F-8DC0-22B27B5EE58D}" dt="2023-04-10T17:56:59.453" v="35" actId="1076"/>
        <pc:sldMkLst>
          <pc:docMk/>
          <pc:sldMk cId="2404143929" sldId="317"/>
        </pc:sldMkLst>
        <pc:spChg chg="add mod">
          <ac:chgData name="Mark A. Samaan" userId="d70a5361-eb67-42b0-805c-27f031c69f12" providerId="ADAL" clId="{732DA9E8-6B4A-4A1F-8DC0-22B27B5EE58D}" dt="2023-04-10T17:56:59.453" v="35" actId="1076"/>
          <ac:spMkLst>
            <pc:docMk/>
            <pc:sldMk cId="2404143929" sldId="317"/>
            <ac:spMk id="5" creationId="{345EC397-4A59-48D9-6E6F-F976D211775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m365gometro-my.sharepoint.com/personal/msamaan_go-metro_com/Documents/Ridership%20Report/RidershipReport_DataWorkspac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365gometro-my.sharepoint.com/personal/msamaan_go-metro_com/Documents/Ridership%20Report/RidershipReport_DataWorkspac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Total Fixed Route Ridership YoY &amp; Budget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Charts!$F$2</c:f>
              <c:strCache>
                <c:ptCount val="1"/>
                <c:pt idx="0">
                  <c:v>Previous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Charts!$F$3:$F$14</c:f>
              <c:numCache>
                <c:formatCode>#,##0</c:formatCode>
                <c:ptCount val="12"/>
                <c:pt idx="0">
                  <c:v>638120</c:v>
                </c:pt>
                <c:pt idx="1">
                  <c:v>614347</c:v>
                </c:pt>
                <c:pt idx="2">
                  <c:v>577044</c:v>
                </c:pt>
                <c:pt idx="3">
                  <c:v>585541</c:v>
                </c:pt>
                <c:pt idx="4">
                  <c:v>614815</c:v>
                </c:pt>
                <c:pt idx="5">
                  <c:v>777806</c:v>
                </c:pt>
                <c:pt idx="6">
                  <c:v>812689</c:v>
                </c:pt>
                <c:pt idx="7">
                  <c:v>744776</c:v>
                </c:pt>
                <c:pt idx="8">
                  <c:v>680724</c:v>
                </c:pt>
                <c:pt idx="9">
                  <c:v>614029</c:v>
                </c:pt>
                <c:pt idx="10">
                  <c:v>655187</c:v>
                </c:pt>
                <c:pt idx="11">
                  <c:v>775690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B0-4E31-BD74-11782F72A09B}"/>
            </c:ext>
          </c:extLst>
        </c:ser>
        <c:ser>
          <c:idx val="1"/>
          <c:order val="1"/>
          <c:tx>
            <c:strRef>
              <c:f>Charts!$G$2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Charts!$E$3:$E$14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Charts!$G$3:$G$14</c:f>
              <c:numCache>
                <c:formatCode>#,##0</c:formatCode>
                <c:ptCount val="12"/>
                <c:pt idx="0">
                  <c:v>819442</c:v>
                </c:pt>
                <c:pt idx="1">
                  <c:v>845100</c:v>
                </c:pt>
                <c:pt idx="2">
                  <c:v>755760</c:v>
                </c:pt>
                <c:pt idx="3">
                  <c:v>767656</c:v>
                </c:pt>
                <c:pt idx="4">
                  <c:v>853621</c:v>
                </c:pt>
                <c:pt idx="5">
                  <c:v>975050</c:v>
                </c:pt>
                <c:pt idx="6">
                  <c:v>986955</c:v>
                </c:pt>
                <c:pt idx="7">
                  <c:v>872393</c:v>
                </c:pt>
                <c:pt idx="8">
                  <c:v>756345</c:v>
                </c:pt>
                <c:pt idx="9">
                  <c:v>1028706</c:v>
                </c:pt>
                <c:pt idx="10">
                  <c:v>1003539.804</c:v>
                </c:pt>
                <c:pt idx="11">
                  <c:v>1062764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273403776"/>
        <c:axId val="1620482784"/>
      </c:barChart>
      <c:lineChart>
        <c:grouping val="standard"/>
        <c:varyColors val="0"/>
        <c:ser>
          <c:idx val="2"/>
          <c:order val="2"/>
          <c:tx>
            <c:strRef>
              <c:f>Charts!$H$2</c:f>
              <c:strCache>
                <c:ptCount val="1"/>
                <c:pt idx="0">
                  <c:v>Budget Riders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Charts!$E$3:$E$14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Charts!$H$3:$H$14</c:f>
              <c:numCache>
                <c:formatCode>#,##0</c:formatCode>
                <c:ptCount val="12"/>
                <c:pt idx="0">
                  <c:v>801358</c:v>
                </c:pt>
                <c:pt idx="1">
                  <c:v>785320</c:v>
                </c:pt>
                <c:pt idx="2">
                  <c:v>644152</c:v>
                </c:pt>
                <c:pt idx="3">
                  <c:v>637024</c:v>
                </c:pt>
                <c:pt idx="4">
                  <c:v>775536</c:v>
                </c:pt>
                <c:pt idx="5">
                  <c:v>828838</c:v>
                </c:pt>
                <c:pt idx="6">
                  <c:v>838344</c:v>
                </c:pt>
                <c:pt idx="7">
                  <c:v>781324</c:v>
                </c:pt>
                <c:pt idx="8">
                  <c:v>747342</c:v>
                </c:pt>
                <c:pt idx="9">
                  <c:v>943181</c:v>
                </c:pt>
                <c:pt idx="10">
                  <c:v>847493</c:v>
                </c:pt>
                <c:pt idx="11">
                  <c:v>966255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F6B0-4E31-BD74-11782F72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403776"/>
        <c:axId val="1620482784"/>
      </c:lineChart>
      <c:catAx>
        <c:axId val="27340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482784"/>
        <c:crosses val="autoZero"/>
        <c:auto val="1"/>
        <c:lblAlgn val="ctr"/>
        <c:lblOffset val="100"/>
        <c:noMultiLvlLbl val="0"/>
      </c:catAx>
      <c:valAx>
        <c:axId val="162048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340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March 2023 Daily Missed Trips Due to No Operator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Data!$AZ$2</c:f>
              <c:strCache>
                <c:ptCount val="1"/>
                <c:pt idx="0">
                  <c:v>Count of Date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Data!$AX$3:$AX$33</c:f>
              <c:numCache>
                <c:formatCode>m/d/yyyy</c:formatCode>
                <c:ptCount val="31"/>
                <c:pt idx="0">
                  <c:v>44986</c:v>
                </c:pt>
                <c:pt idx="1">
                  <c:v>44987</c:v>
                </c:pt>
                <c:pt idx="2">
                  <c:v>44988</c:v>
                </c:pt>
                <c:pt idx="3">
                  <c:v>44989</c:v>
                </c:pt>
                <c:pt idx="4">
                  <c:v>44990</c:v>
                </c:pt>
                <c:pt idx="5">
                  <c:v>44991</c:v>
                </c:pt>
                <c:pt idx="6">
                  <c:v>44992</c:v>
                </c:pt>
                <c:pt idx="7">
                  <c:v>44993</c:v>
                </c:pt>
                <c:pt idx="8">
                  <c:v>44994</c:v>
                </c:pt>
                <c:pt idx="9">
                  <c:v>44995</c:v>
                </c:pt>
                <c:pt idx="10">
                  <c:v>44996</c:v>
                </c:pt>
                <c:pt idx="11">
                  <c:v>44997</c:v>
                </c:pt>
                <c:pt idx="12">
                  <c:v>44998</c:v>
                </c:pt>
                <c:pt idx="13">
                  <c:v>44999</c:v>
                </c:pt>
                <c:pt idx="14">
                  <c:v>45000</c:v>
                </c:pt>
                <c:pt idx="15">
                  <c:v>45001</c:v>
                </c:pt>
                <c:pt idx="16">
                  <c:v>45002</c:v>
                </c:pt>
                <c:pt idx="17">
                  <c:v>45003</c:v>
                </c:pt>
                <c:pt idx="18">
                  <c:v>45004</c:v>
                </c:pt>
                <c:pt idx="19">
                  <c:v>45005</c:v>
                </c:pt>
                <c:pt idx="20">
                  <c:v>45006</c:v>
                </c:pt>
                <c:pt idx="21">
                  <c:v>45007</c:v>
                </c:pt>
                <c:pt idx="22">
                  <c:v>45008</c:v>
                </c:pt>
                <c:pt idx="23">
                  <c:v>45009</c:v>
                </c:pt>
                <c:pt idx="24">
                  <c:v>45010</c:v>
                </c:pt>
                <c:pt idx="25">
                  <c:v>45011</c:v>
                </c:pt>
                <c:pt idx="26">
                  <c:v>45012</c:v>
                </c:pt>
                <c:pt idx="27">
                  <c:v>45013</c:v>
                </c:pt>
                <c:pt idx="28">
                  <c:v>45014</c:v>
                </c:pt>
                <c:pt idx="29">
                  <c:v>45015</c:v>
                </c:pt>
                <c:pt idx="30">
                  <c:v>45016</c:v>
                </c:pt>
              </c:numCache>
            </c:numRef>
          </c:cat>
          <c:val>
            <c:numRef>
              <c:f>Data!$AZ$3:$AZ$33</c:f>
              <c:numCache>
                <c:formatCode>General</c:formatCode>
                <c:ptCount val="31"/>
                <c:pt idx="0">
                  <c:v>24</c:v>
                </c:pt>
                <c:pt idx="1">
                  <c:v>17</c:v>
                </c:pt>
                <c:pt idx="2">
                  <c:v>109</c:v>
                </c:pt>
                <c:pt idx="3">
                  <c:v>79</c:v>
                </c:pt>
                <c:pt idx="4">
                  <c:v>111</c:v>
                </c:pt>
                <c:pt idx="5">
                  <c:v>44</c:v>
                </c:pt>
                <c:pt idx="6">
                  <c:v>39</c:v>
                </c:pt>
                <c:pt idx="7">
                  <c:v>42</c:v>
                </c:pt>
                <c:pt idx="8">
                  <c:v>131</c:v>
                </c:pt>
                <c:pt idx="9">
                  <c:v>164</c:v>
                </c:pt>
                <c:pt idx="10">
                  <c:v>63</c:v>
                </c:pt>
                <c:pt idx="11">
                  <c:v>117</c:v>
                </c:pt>
                <c:pt idx="12">
                  <c:v>72</c:v>
                </c:pt>
                <c:pt idx="13">
                  <c:v>23</c:v>
                </c:pt>
                <c:pt idx="14">
                  <c:v>42</c:v>
                </c:pt>
                <c:pt idx="15">
                  <c:v>18</c:v>
                </c:pt>
                <c:pt idx="16">
                  <c:v>43</c:v>
                </c:pt>
                <c:pt idx="17">
                  <c:v>6</c:v>
                </c:pt>
                <c:pt idx="18">
                  <c:v>111</c:v>
                </c:pt>
                <c:pt idx="19">
                  <c:v>82</c:v>
                </c:pt>
                <c:pt idx="20">
                  <c:v>56</c:v>
                </c:pt>
                <c:pt idx="21">
                  <c:v>47</c:v>
                </c:pt>
                <c:pt idx="22">
                  <c:v>14</c:v>
                </c:pt>
                <c:pt idx="23">
                  <c:v>91</c:v>
                </c:pt>
                <c:pt idx="24">
                  <c:v>37</c:v>
                </c:pt>
                <c:pt idx="25">
                  <c:v>49</c:v>
                </c:pt>
                <c:pt idx="26">
                  <c:v>52</c:v>
                </c:pt>
                <c:pt idx="27">
                  <c:v>13</c:v>
                </c:pt>
                <c:pt idx="28">
                  <c:v>18</c:v>
                </c:pt>
                <c:pt idx="29">
                  <c:v>92</c:v>
                </c:pt>
                <c:pt idx="3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6-44AD-A871-1583A3590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658744112"/>
        <c:axId val="1658747024"/>
      </c:barChart>
      <c:dateAx>
        <c:axId val="16587441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7024"/>
        <c:crosses val="autoZero"/>
        <c:auto val="1"/>
        <c:lblOffset val="100"/>
        <c:baseTimeUnit val="days"/>
      </c:dateAx>
      <c:valAx>
        <c:axId val="165874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874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March 2023 Average Daily Missed Trips by Day of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Data!$AV$2</c:f>
              <c:strCache>
                <c:ptCount val="1"/>
                <c:pt idx="0">
                  <c:v>Avg Daily Missed Trips NoOp</c:v>
                </c:pt>
              </c:strCache>
            </c:strRef>
          </c:tx>
          <c:spPr>
            <a:solidFill>
              <a:srgbClr val="DB651F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Data!$AU$3:$AU$9</c:f>
              <c:strCache>
                <c:ptCount val="7"/>
                <c:pt idx="0">
                  <c:v>Sunday</c:v>
                </c:pt>
                <c:pt idx="1">
                  <c:v>Monday</c:v>
                </c:pt>
                <c:pt idx="2">
                  <c:v>Tuesday</c:v>
                </c:pt>
                <c:pt idx="3">
                  <c:v>Wednesday</c:v>
                </c:pt>
                <c:pt idx="4">
                  <c:v>Thursday</c:v>
                </c:pt>
                <c:pt idx="5">
                  <c:v>Friday</c:v>
                </c:pt>
                <c:pt idx="6">
                  <c:v>Saturday</c:v>
                </c:pt>
              </c:strCache>
            </c:strRef>
          </c:cat>
          <c:val>
            <c:numRef>
              <c:f>Data!$AV$3:$AV$9</c:f>
              <c:numCache>
                <c:formatCode>General</c:formatCode>
                <c:ptCount val="7"/>
                <c:pt idx="0">
                  <c:v>97</c:v>
                </c:pt>
                <c:pt idx="1">
                  <c:v>62.5</c:v>
                </c:pt>
                <c:pt idx="2">
                  <c:v>32.75</c:v>
                </c:pt>
                <c:pt idx="3">
                  <c:v>34.6</c:v>
                </c:pt>
                <c:pt idx="4">
                  <c:v>54.4</c:v>
                </c:pt>
                <c:pt idx="5">
                  <c:v>95.2</c:v>
                </c:pt>
                <c:pt idx="6">
                  <c:v>46.25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0-4720-8C5E-8BE7031C9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79392496"/>
        <c:axId val="1979384176"/>
      </c:barChart>
      <c:catAx>
        <c:axId val="197939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4176"/>
        <c:crosses val="autoZero"/>
        <c:auto val="1"/>
        <c:lblAlgn val="ctr"/>
        <c:lblOffset val="100"/>
        <c:noMultiLvlLbl val="0"/>
      </c:catAx>
      <c:valAx>
        <c:axId val="197938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2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Charts!$AX$2</c:f>
              <c:strCache>
                <c:ptCount val="1"/>
                <c:pt idx="0">
                  <c:v>Past Year</c:v>
                </c:pt>
              </c:strCache>
            </c:strRef>
          </c:tx>
          <c:spPr>
            <a:solidFill>
              <a:srgbClr val="0033A1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Charts!$AX$4:$AX$15</c:f>
              <c:numCache>
                <c:formatCode>#,##0</c:formatCode>
                <c:ptCount val="12"/>
                <c:pt idx="0">
                  <c:v>10233</c:v>
                </c:pt>
                <c:pt idx="1">
                  <c:v>10332</c:v>
                </c:pt>
                <c:pt idx="2">
                  <c:v>11284</c:v>
                </c:pt>
                <c:pt idx="3">
                  <c:v>11703</c:v>
                </c:pt>
                <c:pt idx="4">
                  <c:v>12834</c:v>
                </c:pt>
                <c:pt idx="5">
                  <c:v>12687</c:v>
                </c:pt>
                <c:pt idx="6">
                  <c:v>12768</c:v>
                </c:pt>
                <c:pt idx="7">
                  <c:v>12506</c:v>
                </c:pt>
                <c:pt idx="8">
                  <c:v>12224</c:v>
                </c:pt>
                <c:pt idx="9">
                  <c:v>11682</c:v>
                </c:pt>
                <c:pt idx="10">
                  <c:v>11156</c:v>
                </c:pt>
                <c:pt idx="11">
                  <c:v>14987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D0-4824-B3FA-5914DF7D2D3E}"/>
            </c:ext>
          </c:extLst>
        </c:ser>
        <c:ser>
          <c:idx val="0"/>
          <c:order val="1"/>
          <c:tx>
            <c:strRef>
              <c:f>Charts!$AW$2</c:f>
              <c:strCache>
                <c:ptCount val="1"/>
                <c:pt idx="0">
                  <c:v>Current Year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Charts!$AV$4:$AV$15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Charts!$AW$4:$AW$15</c:f>
              <c:numCache>
                <c:formatCode>#,##0</c:formatCode>
                <c:ptCount val="12"/>
                <c:pt idx="0">
                  <c:v>14034</c:v>
                </c:pt>
                <c:pt idx="1">
                  <c:v>14190</c:v>
                </c:pt>
                <c:pt idx="2">
                  <c:v>14560</c:v>
                </c:pt>
                <c:pt idx="3">
                  <c:v>13897</c:v>
                </c:pt>
                <c:pt idx="4">
                  <c:v>16141</c:v>
                </c:pt>
                <c:pt idx="5">
                  <c:v>14830</c:v>
                </c:pt>
                <c:pt idx="6">
                  <c:v>14929</c:v>
                </c:pt>
                <c:pt idx="7">
                  <c:v>14268</c:v>
                </c:pt>
                <c:pt idx="8">
                  <c:v>13371</c:v>
                </c:pt>
                <c:pt idx="9">
                  <c:v>14063</c:v>
                </c:pt>
                <c:pt idx="10">
                  <c:v>13815</c:v>
                </c:pt>
                <c:pt idx="11">
                  <c:v>16017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3542064"/>
        <c:axId val="793527920"/>
      </c:barChart>
      <c:lineChart>
        <c:grouping val="standard"/>
        <c:varyColors val="0"/>
        <c:ser>
          <c:idx val="2"/>
          <c:order val="2"/>
          <c:tx>
            <c:strRef>
              <c:f>Charts!$AY$2</c:f>
              <c:strCache>
                <c:ptCount val="1"/>
                <c:pt idx="0">
                  <c:v>Budget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Charts!$AV$4:$AV$15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Charts!$AY$4:$AY$15</c:f>
              <c:numCache>
                <c:formatCode>#,##0</c:formatCode>
                <c:ptCount val="12"/>
                <c:pt idx="0">
                  <c:v>13262</c:v>
                </c:pt>
                <c:pt idx="1">
                  <c:v>14047</c:v>
                </c:pt>
                <c:pt idx="2">
                  <c:v>13934</c:v>
                </c:pt>
                <c:pt idx="3">
                  <c:v>14758</c:v>
                </c:pt>
                <c:pt idx="4">
                  <c:v>15127</c:v>
                </c:pt>
                <c:pt idx="5">
                  <c:v>15765</c:v>
                </c:pt>
                <c:pt idx="6">
                  <c:v>15893</c:v>
                </c:pt>
                <c:pt idx="7">
                  <c:v>15765</c:v>
                </c:pt>
                <c:pt idx="8">
                  <c:v>16697</c:v>
                </c:pt>
                <c:pt idx="9">
                  <c:v>12054</c:v>
                </c:pt>
                <c:pt idx="10">
                  <c:v>11512</c:v>
                </c:pt>
                <c:pt idx="11">
                  <c:v>15465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6D0-4824-B3FA-5914DF7D2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542064"/>
        <c:axId val="793527920"/>
      </c:lineChart>
      <c:catAx>
        <c:axId val="7935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27920"/>
        <c:crosses val="autoZero"/>
        <c:auto val="1"/>
        <c:lblAlgn val="ctr"/>
        <c:lblOffset val="100"/>
        <c:noMultiLvlLbl val="0"/>
      </c:catAx>
      <c:valAx>
        <c:axId val="79352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54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Access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Charts!$BG$2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/>
            </c:spPr>
          </c:marker>
          <c:cat>
            <c:strRef>
              <c:f>Charts!$BF$3:$BF$50</c:f>
              <c:strCache>
                <c:ptCount val="48"/>
                <c:pt idx="0">
                  <c:v>Apr 19</c:v>
                </c:pt>
                <c:pt idx="1">
                  <c:v>May 19</c:v>
                </c:pt>
                <c:pt idx="2">
                  <c:v>Jun 19</c:v>
                </c:pt>
                <c:pt idx="3">
                  <c:v>Jul 19</c:v>
                </c:pt>
                <c:pt idx="4">
                  <c:v>Aug 19</c:v>
                </c:pt>
                <c:pt idx="5">
                  <c:v>Sep 19</c:v>
                </c:pt>
                <c:pt idx="6">
                  <c:v>Oct 19</c:v>
                </c:pt>
                <c:pt idx="7">
                  <c:v>Nov 19</c:v>
                </c:pt>
                <c:pt idx="8">
                  <c:v>Dec 19</c:v>
                </c:pt>
                <c:pt idx="9">
                  <c:v>Jan 20</c:v>
                </c:pt>
                <c:pt idx="10">
                  <c:v>Feb 20</c:v>
                </c:pt>
                <c:pt idx="11">
                  <c:v>Mar 20</c:v>
                </c:pt>
                <c:pt idx="12">
                  <c:v>Apr 20</c:v>
                </c:pt>
                <c:pt idx="13">
                  <c:v>May 20</c:v>
                </c:pt>
                <c:pt idx="14">
                  <c:v>Jun 20</c:v>
                </c:pt>
                <c:pt idx="15">
                  <c:v>Jul 20</c:v>
                </c:pt>
                <c:pt idx="16">
                  <c:v>Aug 20</c:v>
                </c:pt>
                <c:pt idx="17">
                  <c:v>Sep 20</c:v>
                </c:pt>
                <c:pt idx="18">
                  <c:v>Oct 20</c:v>
                </c:pt>
                <c:pt idx="19">
                  <c:v>Nov 20</c:v>
                </c:pt>
                <c:pt idx="20">
                  <c:v>Dec 20</c:v>
                </c:pt>
                <c:pt idx="21">
                  <c:v>Jan 21</c:v>
                </c:pt>
                <c:pt idx="22">
                  <c:v>Feb 21</c:v>
                </c:pt>
                <c:pt idx="23">
                  <c:v>Mar 21</c:v>
                </c:pt>
                <c:pt idx="24">
                  <c:v>Apr 21</c:v>
                </c:pt>
                <c:pt idx="25">
                  <c:v>May 21</c:v>
                </c:pt>
                <c:pt idx="26">
                  <c:v>Jun 21</c:v>
                </c:pt>
                <c:pt idx="27">
                  <c:v>Jul 21</c:v>
                </c:pt>
                <c:pt idx="28">
                  <c:v>Aug 21</c:v>
                </c:pt>
                <c:pt idx="29">
                  <c:v>Sep 21</c:v>
                </c:pt>
                <c:pt idx="30">
                  <c:v>Oct 21</c:v>
                </c:pt>
                <c:pt idx="31">
                  <c:v>Nov 21</c:v>
                </c:pt>
                <c:pt idx="32">
                  <c:v>Dec 21</c:v>
                </c:pt>
                <c:pt idx="33">
                  <c:v>Jan 22</c:v>
                </c:pt>
                <c:pt idx="34">
                  <c:v>Feb 22</c:v>
                </c:pt>
                <c:pt idx="35">
                  <c:v>Mar 22</c:v>
                </c:pt>
                <c:pt idx="36">
                  <c:v>Apr 22</c:v>
                </c:pt>
                <c:pt idx="37">
                  <c:v>May 22</c:v>
                </c:pt>
                <c:pt idx="38">
                  <c:v>Jun 22</c:v>
                </c:pt>
                <c:pt idx="39">
                  <c:v>Jul 22</c:v>
                </c:pt>
                <c:pt idx="40">
                  <c:v>Aug 22</c:v>
                </c:pt>
                <c:pt idx="41">
                  <c:v>Sep 22</c:v>
                </c:pt>
                <c:pt idx="42">
                  <c:v>Oct 22</c:v>
                </c:pt>
                <c:pt idx="43">
                  <c:v>Nov 22</c:v>
                </c:pt>
                <c:pt idx="44">
                  <c:v>Dec 22</c:v>
                </c:pt>
                <c:pt idx="45">
                  <c:v>Jan 23</c:v>
                </c:pt>
                <c:pt idx="46">
                  <c:v>Feb 23</c:v>
                </c:pt>
                <c:pt idx="47">
                  <c:v>Mar 23</c:v>
                </c:pt>
              </c:strCache>
            </c:strRef>
          </c:cat>
          <c:val>
            <c:numRef>
              <c:f>Charts!$BG$3:$BG$50</c:f>
              <c:numCache>
                <c:formatCode>#,##0</c:formatCode>
                <c:ptCount val="48"/>
                <c:pt idx="0">
                  <c:v>19997</c:v>
                </c:pt>
                <c:pt idx="1">
                  <c:v>20836</c:v>
                </c:pt>
                <c:pt idx="2">
                  <c:v>19167</c:v>
                </c:pt>
                <c:pt idx="3">
                  <c:v>18709</c:v>
                </c:pt>
                <c:pt idx="4">
                  <c:v>20847</c:v>
                </c:pt>
                <c:pt idx="5">
                  <c:v>18267</c:v>
                </c:pt>
                <c:pt idx="6">
                  <c:v>21283</c:v>
                </c:pt>
                <c:pt idx="7">
                  <c:v>18735</c:v>
                </c:pt>
                <c:pt idx="8">
                  <c:v>17252</c:v>
                </c:pt>
                <c:pt idx="9">
                  <c:v>18431</c:v>
                </c:pt>
                <c:pt idx="10">
                  <c:v>18170</c:v>
                </c:pt>
                <c:pt idx="11">
                  <c:v>11807</c:v>
                </c:pt>
                <c:pt idx="12">
                  <c:v>2334</c:v>
                </c:pt>
                <c:pt idx="13">
                  <c:v>3250</c:v>
                </c:pt>
                <c:pt idx="14">
                  <c:v>4795</c:v>
                </c:pt>
                <c:pt idx="15">
                  <c:v>6033</c:v>
                </c:pt>
                <c:pt idx="16">
                  <c:v>6543</c:v>
                </c:pt>
                <c:pt idx="17">
                  <c:v>7577</c:v>
                </c:pt>
                <c:pt idx="18">
                  <c:v>8518</c:v>
                </c:pt>
                <c:pt idx="19">
                  <c:v>7393</c:v>
                </c:pt>
                <c:pt idx="20">
                  <c:v>7275</c:v>
                </c:pt>
                <c:pt idx="21">
                  <c:v>7146</c:v>
                </c:pt>
                <c:pt idx="22">
                  <c:v>6926</c:v>
                </c:pt>
                <c:pt idx="23">
                  <c:v>9631</c:v>
                </c:pt>
                <c:pt idx="24">
                  <c:v>10233</c:v>
                </c:pt>
                <c:pt idx="25">
                  <c:v>10332</c:v>
                </c:pt>
                <c:pt idx="26">
                  <c:v>11284</c:v>
                </c:pt>
                <c:pt idx="27">
                  <c:v>11703</c:v>
                </c:pt>
                <c:pt idx="28">
                  <c:v>12834</c:v>
                </c:pt>
                <c:pt idx="29">
                  <c:v>12687</c:v>
                </c:pt>
                <c:pt idx="30">
                  <c:v>12768</c:v>
                </c:pt>
                <c:pt idx="31">
                  <c:v>12506</c:v>
                </c:pt>
                <c:pt idx="32">
                  <c:v>12224</c:v>
                </c:pt>
                <c:pt idx="33">
                  <c:v>11682</c:v>
                </c:pt>
                <c:pt idx="34">
                  <c:v>11156</c:v>
                </c:pt>
                <c:pt idx="35">
                  <c:v>14987</c:v>
                </c:pt>
                <c:pt idx="36">
                  <c:v>14034</c:v>
                </c:pt>
                <c:pt idx="37">
                  <c:v>14190</c:v>
                </c:pt>
                <c:pt idx="38">
                  <c:v>14560</c:v>
                </c:pt>
                <c:pt idx="39">
                  <c:v>13897</c:v>
                </c:pt>
                <c:pt idx="40">
                  <c:v>16141</c:v>
                </c:pt>
                <c:pt idx="41">
                  <c:v>14830</c:v>
                </c:pt>
                <c:pt idx="42">
                  <c:v>14929</c:v>
                </c:pt>
                <c:pt idx="43">
                  <c:v>14268</c:v>
                </c:pt>
                <c:pt idx="44">
                  <c:v>13371</c:v>
                </c:pt>
                <c:pt idx="45">
                  <c:v>14063</c:v>
                </c:pt>
                <c:pt idx="46">
                  <c:v>13815</c:v>
                </c:pt>
                <c:pt idx="47">
                  <c:v>16017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222-4905-9574-3E1AC8BD7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0317264"/>
        <c:axId val="800313104"/>
      </c:lineChart>
      <c:catAx>
        <c:axId val="80031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3104"/>
        <c:crosses val="autoZero"/>
        <c:auto val="1"/>
        <c:lblAlgn val="ctr"/>
        <c:lblOffset val="100"/>
        <c:noMultiLvlLbl val="0"/>
      </c:catAx>
      <c:valAx>
        <c:axId val="80031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1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- Access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Charts!$BK$2</c:f>
              <c:strCache>
                <c:ptCount val="1"/>
                <c:pt idx="0">
                  <c:v>OTP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0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Charts!$BJ$3:$BJ$14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Charts!$BK$3:$BK$14</c:f>
              <c:numCache>
                <c:formatCode>0.0%</c:formatCode>
                <c:ptCount val="12"/>
                <c:pt idx="0">
                  <c:v>0.92275901400000004</c:v>
                </c:pt>
                <c:pt idx="1">
                  <c:v>0.91268498899999995</c:v>
                </c:pt>
                <c:pt idx="2">
                  <c:v>0.91243131899999996</c:v>
                </c:pt>
                <c:pt idx="3">
                  <c:v>0.90177736200000003</c:v>
                </c:pt>
                <c:pt idx="4">
                  <c:v>0.87311814600000004</c:v>
                </c:pt>
                <c:pt idx="5">
                  <c:v>0.89568442299999995</c:v>
                </c:pt>
                <c:pt idx="6">
                  <c:v>0.92223189800000005</c:v>
                </c:pt>
                <c:pt idx="7">
                  <c:v>0.93664143499999997</c:v>
                </c:pt>
                <c:pt idx="8">
                  <c:v>0.93889761400000005</c:v>
                </c:pt>
                <c:pt idx="9">
                  <c:v>0.91538078599999995</c:v>
                </c:pt>
                <c:pt idx="10">
                  <c:v>0.88629999999999998</c:v>
                </c:pt>
                <c:pt idx="11">
                  <c:v>0.91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CE1-4DC0-B0B5-37B36606C0ED}"/>
            </c:ext>
          </c:extLst>
        </c:ser>
        <c:ser>
          <c:idx val="1"/>
          <c:order val="1"/>
          <c:tx>
            <c:strRef>
              <c:f>Charts!$BL$2</c:f>
              <c:strCache>
                <c:ptCount val="1"/>
                <c:pt idx="0">
                  <c:v>OTP KPI</c:v>
                </c:pt>
              </c:strCache>
            </c:strRef>
          </c:tx>
          <c:spPr>
            <a:ln w="76200" cap="rnd">
              <a:solidFill>
                <a:schemeClr val="accent2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Charts!$BJ$3:$BJ$14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Charts!$BL$3:$BL$14</c:f>
              <c:numCache>
                <c:formatCode>0.0%</c:formatCode>
                <c:ptCount val="12"/>
                <c:pt idx="0">
                  <c:v>0.94</c:v>
                </c:pt>
                <c:pt idx="1">
                  <c:v>0.94</c:v>
                </c:pt>
                <c:pt idx="2">
                  <c:v>0.94</c:v>
                </c:pt>
                <c:pt idx="3">
                  <c:v>0.94</c:v>
                </c:pt>
                <c:pt idx="4">
                  <c:v>0.94</c:v>
                </c:pt>
                <c:pt idx="5">
                  <c:v>0.94</c:v>
                </c:pt>
                <c:pt idx="6">
                  <c:v>0.94</c:v>
                </c:pt>
                <c:pt idx="7">
                  <c:v>0.94</c:v>
                </c:pt>
                <c:pt idx="8">
                  <c:v>0.94</c:v>
                </c:pt>
                <c:pt idx="9">
                  <c:v>0.94</c:v>
                </c:pt>
                <c:pt idx="10">
                  <c:v>0.94</c:v>
                </c:pt>
                <c:pt idx="11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E1-4DC0-B0B5-37B36606C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8904432"/>
        <c:axId val="798905680"/>
      </c:lineChart>
      <c:catAx>
        <c:axId val="7989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5680"/>
        <c:crosses val="autoZero"/>
        <c:auto val="1"/>
        <c:lblAlgn val="ctr"/>
        <c:lblOffset val="100"/>
        <c:noMultiLvlLbl val="0"/>
      </c:catAx>
      <c:valAx>
        <c:axId val="798905680"/>
        <c:scaling>
          <c:orientation val="minMax"/>
          <c:max val="1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9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Productivity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Charts!$BQ$2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Charts!$BQ$3:$BQ$14</c:f>
              <c:numCache>
                <c:formatCode>0.00</c:formatCode>
                <c:ptCount val="12"/>
                <c:pt idx="0">
                  <c:v>2.2060496600000001</c:v>
                </c:pt>
                <c:pt idx="1">
                  <c:v>2.1733621799999998</c:v>
                </c:pt>
                <c:pt idx="2">
                  <c:v>2.2687140669999999</c:v>
                </c:pt>
                <c:pt idx="3">
                  <c:v>2.2711732530000002</c:v>
                </c:pt>
                <c:pt idx="4">
                  <c:v>2.3138199899999998</c:v>
                </c:pt>
                <c:pt idx="5">
                  <c:v>2.2538766529999998</c:v>
                </c:pt>
                <c:pt idx="6">
                  <c:v>2.1946155959999998</c:v>
                </c:pt>
                <c:pt idx="7">
                  <c:v>2.161580281</c:v>
                </c:pt>
                <c:pt idx="8">
                  <c:v>2.1216361350000001</c:v>
                </c:pt>
                <c:pt idx="9">
                  <c:v>2.185536258</c:v>
                </c:pt>
                <c:pt idx="10">
                  <c:v>2.25</c:v>
                </c:pt>
                <c:pt idx="11">
                  <c:v>2.2200000000000002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88905456"/>
        <c:axId val="788915856"/>
      </c:barChart>
      <c:lineChart>
        <c:grouping val="standard"/>
        <c:varyColors val="0"/>
        <c:ser>
          <c:idx val="1"/>
          <c:order val="1"/>
          <c:tx>
            <c:strRef>
              <c:f>Charts!$BR$2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Charts!$BR$3:$BR$14</c:f>
              <c:numCache>
                <c:formatCode>General</c:formatCode>
                <c:ptCount val="12"/>
                <c:pt idx="0">
                  <c:v>2.2000000000000002</c:v>
                </c:pt>
                <c:pt idx="1">
                  <c:v>2.2000000000000002</c:v>
                </c:pt>
                <c:pt idx="2">
                  <c:v>2.2000000000000002</c:v>
                </c:pt>
                <c:pt idx="3">
                  <c:v>2.2000000000000002</c:v>
                </c:pt>
                <c:pt idx="4">
                  <c:v>2.2000000000000002</c:v>
                </c:pt>
                <c:pt idx="5">
                  <c:v>2.2000000000000002</c:v>
                </c:pt>
                <c:pt idx="6">
                  <c:v>2.2000000000000002</c:v>
                </c:pt>
                <c:pt idx="7">
                  <c:v>2.2000000000000002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BF-4C13-BF79-A76E32F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8905456"/>
        <c:axId val="788915856"/>
      </c:lineChart>
      <c:catAx>
        <c:axId val="78890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15856"/>
        <c:crosses val="autoZero"/>
        <c:auto val="1"/>
        <c:lblAlgn val="ctr"/>
        <c:lblOffset val="100"/>
        <c:noMultiLvlLbl val="0"/>
      </c:catAx>
      <c:valAx>
        <c:axId val="78891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890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Access Service - Cost Per Rider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Charts!$BS$2</c:f>
              <c:strCache>
                <c:ptCount val="1"/>
                <c:pt idx="0">
                  <c:v>Cost Per Rider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Charts!$BP$3:$BP$14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Charts!$BS$3:$BS$14</c:f>
              <c:numCache>
                <c:formatCode>"$"#,##0.00</c:formatCode>
                <c:ptCount val="12"/>
                <c:pt idx="0">
                  <c:v>45.47694955</c:v>
                </c:pt>
                <c:pt idx="1">
                  <c:v>43.547723040000001</c:v>
                </c:pt>
                <c:pt idx="2">
                  <c:v>43.54295192</c:v>
                </c:pt>
                <c:pt idx="3">
                  <c:v>66.881596029999997</c:v>
                </c:pt>
                <c:pt idx="4">
                  <c:v>43.291559380000002</c:v>
                </c:pt>
                <c:pt idx="5">
                  <c:v>47.791030339999999</c:v>
                </c:pt>
                <c:pt idx="6">
                  <c:v>46.75642843</c:v>
                </c:pt>
                <c:pt idx="7">
                  <c:v>48.742649290000003</c:v>
                </c:pt>
                <c:pt idx="8">
                  <c:v>54.915624110000003</c:v>
                </c:pt>
                <c:pt idx="9">
                  <c:v>53.897236720000002</c:v>
                </c:pt>
                <c:pt idx="10">
                  <c:v>49.56</c:v>
                </c:pt>
                <c:pt idx="11">
                  <c:v>54.87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96375200"/>
        <c:axId val="796376032"/>
      </c:barChart>
      <c:lineChart>
        <c:grouping val="standard"/>
        <c:varyColors val="0"/>
        <c:ser>
          <c:idx val="1"/>
          <c:order val="1"/>
          <c:tx>
            <c:strRef>
              <c:f>Charts!$BT$2</c:f>
              <c:strCache>
                <c:ptCount val="1"/>
                <c:pt idx="0">
                  <c:v>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Charts!$BP$3:$BP$14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Charts!$BT$3:$BT$14</c:f>
              <c:numCache>
                <c:formatCode>"$"#,##0.00</c:formatCode>
                <c:ptCount val="12"/>
                <c:pt idx="0">
                  <c:v>55</c:v>
                </c:pt>
                <c:pt idx="1">
                  <c:v>55</c:v>
                </c:pt>
                <c:pt idx="2">
                  <c:v>55</c:v>
                </c:pt>
                <c:pt idx="3">
                  <c:v>55</c:v>
                </c:pt>
                <c:pt idx="4">
                  <c:v>55</c:v>
                </c:pt>
                <c:pt idx="5">
                  <c:v>55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55</c:v>
                </c:pt>
                <c:pt idx="10">
                  <c:v>55</c:v>
                </c:pt>
                <c:pt idx="11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A8-4A9C-BD51-4782E468B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375200"/>
        <c:axId val="796376032"/>
      </c:lineChart>
      <c:catAx>
        <c:axId val="79637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6032"/>
        <c:crosses val="autoZero"/>
        <c:auto val="1"/>
        <c:lblAlgn val="ctr"/>
        <c:lblOffset val="100"/>
        <c:noMultiLvlLbl val="0"/>
      </c:catAx>
      <c:valAx>
        <c:axId val="796376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637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March CPS Ridership by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Data!$AX$2</c:f>
              <c:strCache>
                <c:ptCount val="1"/>
                <c:pt idx="0">
                  <c:v>CPS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numRef>
              <c:f>Data!$AV$3:$AV$33</c:f>
              <c:numCache>
                <c:formatCode>m/d/yyyy</c:formatCode>
                <c:ptCount val="31"/>
                <c:pt idx="0">
                  <c:v>44986</c:v>
                </c:pt>
                <c:pt idx="1">
                  <c:v>44987</c:v>
                </c:pt>
                <c:pt idx="2">
                  <c:v>44988</c:v>
                </c:pt>
                <c:pt idx="3">
                  <c:v>44989</c:v>
                </c:pt>
                <c:pt idx="4">
                  <c:v>44990</c:v>
                </c:pt>
                <c:pt idx="5">
                  <c:v>44991</c:v>
                </c:pt>
                <c:pt idx="6">
                  <c:v>44992</c:v>
                </c:pt>
                <c:pt idx="7">
                  <c:v>44993</c:v>
                </c:pt>
                <c:pt idx="8">
                  <c:v>44994</c:v>
                </c:pt>
                <c:pt idx="9">
                  <c:v>44995</c:v>
                </c:pt>
                <c:pt idx="10">
                  <c:v>44996</c:v>
                </c:pt>
                <c:pt idx="11">
                  <c:v>44997</c:v>
                </c:pt>
                <c:pt idx="12">
                  <c:v>44998</c:v>
                </c:pt>
                <c:pt idx="13">
                  <c:v>44999</c:v>
                </c:pt>
                <c:pt idx="14">
                  <c:v>45000</c:v>
                </c:pt>
                <c:pt idx="15">
                  <c:v>45001</c:v>
                </c:pt>
                <c:pt idx="16">
                  <c:v>45002</c:v>
                </c:pt>
                <c:pt idx="17">
                  <c:v>45003</c:v>
                </c:pt>
                <c:pt idx="18">
                  <c:v>45004</c:v>
                </c:pt>
                <c:pt idx="19">
                  <c:v>45005</c:v>
                </c:pt>
                <c:pt idx="20">
                  <c:v>45006</c:v>
                </c:pt>
                <c:pt idx="21">
                  <c:v>45007</c:v>
                </c:pt>
                <c:pt idx="22">
                  <c:v>45008</c:v>
                </c:pt>
                <c:pt idx="23">
                  <c:v>45009</c:v>
                </c:pt>
                <c:pt idx="24">
                  <c:v>45010</c:v>
                </c:pt>
                <c:pt idx="25">
                  <c:v>45011</c:v>
                </c:pt>
                <c:pt idx="26">
                  <c:v>45012</c:v>
                </c:pt>
                <c:pt idx="27">
                  <c:v>45013</c:v>
                </c:pt>
                <c:pt idx="28">
                  <c:v>45014</c:v>
                </c:pt>
                <c:pt idx="29">
                  <c:v>45015</c:v>
                </c:pt>
                <c:pt idx="30">
                  <c:v>45016</c:v>
                </c:pt>
              </c:numCache>
            </c:numRef>
          </c:cat>
          <c:val>
            <c:numRef>
              <c:f>Data!$AX$3:$AX$33</c:f>
              <c:numCache>
                <c:formatCode>#,##0</c:formatCode>
                <c:ptCount val="31"/>
                <c:pt idx="0">
                  <c:v>9238</c:v>
                </c:pt>
                <c:pt idx="1">
                  <c:v>9052</c:v>
                </c:pt>
                <c:pt idx="2">
                  <c:v>6184</c:v>
                </c:pt>
                <c:pt idx="3" formatCode="General">
                  <c:v>22</c:v>
                </c:pt>
                <c:pt idx="4" formatCode="General">
                  <c:v>0</c:v>
                </c:pt>
                <c:pt idx="5">
                  <c:v>8869</c:v>
                </c:pt>
                <c:pt idx="6">
                  <c:v>9289</c:v>
                </c:pt>
                <c:pt idx="7">
                  <c:v>8956</c:v>
                </c:pt>
                <c:pt idx="8">
                  <c:v>8777</c:v>
                </c:pt>
                <c:pt idx="9">
                  <c:v>7985</c:v>
                </c:pt>
                <c:pt idx="10" formatCode="General">
                  <c:v>30</c:v>
                </c:pt>
                <c:pt idx="11" formatCode="General">
                  <c:v>0</c:v>
                </c:pt>
                <c:pt idx="12" formatCode="General">
                  <c:v>934</c:v>
                </c:pt>
                <c:pt idx="13">
                  <c:v>8338</c:v>
                </c:pt>
                <c:pt idx="14">
                  <c:v>8869</c:v>
                </c:pt>
                <c:pt idx="15">
                  <c:v>8749</c:v>
                </c:pt>
                <c:pt idx="16">
                  <c:v>7543</c:v>
                </c:pt>
                <c:pt idx="17" formatCode="General">
                  <c:v>48</c:v>
                </c:pt>
                <c:pt idx="18" formatCode="General">
                  <c:v>0</c:v>
                </c:pt>
                <c:pt idx="19">
                  <c:v>7835</c:v>
                </c:pt>
                <c:pt idx="20">
                  <c:v>8318</c:v>
                </c:pt>
                <c:pt idx="21">
                  <c:v>8179</c:v>
                </c:pt>
                <c:pt idx="22">
                  <c:v>8090</c:v>
                </c:pt>
                <c:pt idx="23">
                  <c:v>6104</c:v>
                </c:pt>
                <c:pt idx="24" formatCode="General">
                  <c:v>31</c:v>
                </c:pt>
                <c:pt idx="25" formatCode="General">
                  <c:v>0</c:v>
                </c:pt>
                <c:pt idx="26" formatCode="General">
                  <c:v>638</c:v>
                </c:pt>
                <c:pt idx="27" formatCode="General">
                  <c:v>671</c:v>
                </c:pt>
                <c:pt idx="28" formatCode="General">
                  <c:v>695</c:v>
                </c:pt>
                <c:pt idx="29" formatCode="General">
                  <c:v>155</c:v>
                </c:pt>
                <c:pt idx="30" formatCode="General">
                  <c:v>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3-472D-81C1-BDACC1258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00340560"/>
        <c:axId val="800350960"/>
      </c:barChart>
      <c:dateAx>
        <c:axId val="8003405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50960"/>
        <c:crosses val="autoZero"/>
        <c:auto val="1"/>
        <c:lblOffset val="100"/>
        <c:baseTimeUnit val="days"/>
      </c:dateAx>
      <c:valAx>
        <c:axId val="8003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34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</a:t>
            </a:r>
            <a:r>
              <a:rPr lang="en-US" sz="1600" baseline="0" dirty="0"/>
              <a:t> - Local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Data!$BM$3</c:f>
              <c:strCache>
                <c:ptCount val="1"/>
                <c:pt idx="0">
                  <c:v>Local 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20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8048-4660-AEB7-C7BE17D16C3C}"/>
              </c:ext>
            </c:extLst>
          </c:dPt>
          <c:cat>
            <c:strRef>
              <c:f>Data!$BL$4:$BL$33</c:f>
              <c:strCache>
                <c:ptCount val="30"/>
                <c:pt idx="0">
                  <c:v>1</c:v>
                </c:pt>
                <c:pt idx="1">
                  <c:v>31</c:v>
                </c:pt>
                <c:pt idx="2">
                  <c:v>21</c:v>
                </c:pt>
                <c:pt idx="3">
                  <c:v>6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65</c:v>
                </c:pt>
                <c:pt idx="8">
                  <c:v>50</c:v>
                </c:pt>
                <c:pt idx="9">
                  <c:v>41</c:v>
                </c:pt>
                <c:pt idx="10">
                  <c:v>85</c:v>
                </c:pt>
                <c:pt idx="11">
                  <c:v>4</c:v>
                </c:pt>
                <c:pt idx="12">
                  <c:v>5</c:v>
                </c:pt>
                <c:pt idx="13">
                  <c:v>51</c:v>
                </c:pt>
                <c:pt idx="14">
                  <c:v>90</c:v>
                </c:pt>
                <c:pt idx="15">
                  <c:v>49</c:v>
                </c:pt>
                <c:pt idx="16">
                  <c:v>33</c:v>
                </c:pt>
                <c:pt idx="17">
                  <c:v>24</c:v>
                </c:pt>
                <c:pt idx="18">
                  <c:v>67</c:v>
                </c:pt>
                <c:pt idx="19">
                  <c:v>37</c:v>
                </c:pt>
                <c:pt idx="20">
                  <c:v>Avg</c:v>
                </c:pt>
                <c:pt idx="21">
                  <c:v>20</c:v>
                </c:pt>
                <c:pt idx="22">
                  <c:v>78</c:v>
                </c:pt>
                <c:pt idx="23">
                  <c:v>28</c:v>
                </c:pt>
                <c:pt idx="24">
                  <c:v>17</c:v>
                </c:pt>
                <c:pt idx="25">
                  <c:v>11</c:v>
                </c:pt>
                <c:pt idx="26">
                  <c:v>19</c:v>
                </c:pt>
                <c:pt idx="27">
                  <c:v>27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Data!$BM$4:$BM$33</c:f>
              <c:numCache>
                <c:formatCode>0.0%</c:formatCode>
                <c:ptCount val="30"/>
                <c:pt idx="0">
                  <c:v>0.94</c:v>
                </c:pt>
                <c:pt idx="1">
                  <c:v>0.88600000000000001</c:v>
                </c:pt>
                <c:pt idx="2">
                  <c:v>0.86199999999999999</c:v>
                </c:pt>
                <c:pt idx="3">
                  <c:v>0.85899999999999999</c:v>
                </c:pt>
                <c:pt idx="4">
                  <c:v>0.85799999999999998</c:v>
                </c:pt>
                <c:pt idx="5">
                  <c:v>0.85599999999999998</c:v>
                </c:pt>
                <c:pt idx="6">
                  <c:v>0.85299999999999998</c:v>
                </c:pt>
                <c:pt idx="7">
                  <c:v>0.84599999999999997</c:v>
                </c:pt>
                <c:pt idx="8">
                  <c:v>0.84199999999999997</c:v>
                </c:pt>
                <c:pt idx="9">
                  <c:v>0.83299999999999996</c:v>
                </c:pt>
                <c:pt idx="10">
                  <c:v>0.83099999999999996</c:v>
                </c:pt>
                <c:pt idx="11">
                  <c:v>0.82899999999999996</c:v>
                </c:pt>
                <c:pt idx="12">
                  <c:v>0.82799999999999996</c:v>
                </c:pt>
                <c:pt idx="13">
                  <c:v>0.82299999999999995</c:v>
                </c:pt>
                <c:pt idx="14">
                  <c:v>0.82099999999999995</c:v>
                </c:pt>
                <c:pt idx="15">
                  <c:v>0.81799999999999995</c:v>
                </c:pt>
                <c:pt idx="16">
                  <c:v>0.81799999999999995</c:v>
                </c:pt>
                <c:pt idx="17">
                  <c:v>0.81599999999999995</c:v>
                </c:pt>
                <c:pt idx="18">
                  <c:v>0.81499999999999995</c:v>
                </c:pt>
                <c:pt idx="19">
                  <c:v>0.81299999999999994</c:v>
                </c:pt>
                <c:pt idx="20">
                  <c:v>0.80900000000000005</c:v>
                </c:pt>
                <c:pt idx="21">
                  <c:v>0.80600000000000005</c:v>
                </c:pt>
                <c:pt idx="22">
                  <c:v>0.79900000000000004</c:v>
                </c:pt>
                <c:pt idx="23">
                  <c:v>0.79500000000000004</c:v>
                </c:pt>
                <c:pt idx="24">
                  <c:v>0.79100000000000004</c:v>
                </c:pt>
                <c:pt idx="25">
                  <c:v>0.78900000000000003</c:v>
                </c:pt>
                <c:pt idx="26">
                  <c:v>0.77500000000000002</c:v>
                </c:pt>
                <c:pt idx="27">
                  <c:v>0.75800000000000001</c:v>
                </c:pt>
                <c:pt idx="28">
                  <c:v>0.70599999999999996</c:v>
                </c:pt>
                <c:pt idx="29">
                  <c:v>0.67900000000000005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5372880"/>
        <c:axId val="725368304"/>
      </c:barChart>
      <c:lineChart>
        <c:grouping val="standard"/>
        <c:varyColors val="0"/>
        <c:ser>
          <c:idx val="2"/>
          <c:order val="1"/>
          <c:tx>
            <c:strRef>
              <c:f>Data!$BN$3</c:f>
              <c:strCache>
                <c:ptCount val="1"/>
                <c:pt idx="0">
                  <c:v>Local 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Data!$BL$4:$BL$33</c:f>
              <c:strCache>
                <c:ptCount val="30"/>
                <c:pt idx="0">
                  <c:v>1</c:v>
                </c:pt>
                <c:pt idx="1">
                  <c:v>31</c:v>
                </c:pt>
                <c:pt idx="2">
                  <c:v>21</c:v>
                </c:pt>
                <c:pt idx="3">
                  <c:v>6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65</c:v>
                </c:pt>
                <c:pt idx="8">
                  <c:v>50</c:v>
                </c:pt>
                <c:pt idx="9">
                  <c:v>41</c:v>
                </c:pt>
                <c:pt idx="10">
                  <c:v>85</c:v>
                </c:pt>
                <c:pt idx="11">
                  <c:v>4</c:v>
                </c:pt>
                <c:pt idx="12">
                  <c:v>5</c:v>
                </c:pt>
                <c:pt idx="13">
                  <c:v>51</c:v>
                </c:pt>
                <c:pt idx="14">
                  <c:v>90</c:v>
                </c:pt>
                <c:pt idx="15">
                  <c:v>49</c:v>
                </c:pt>
                <c:pt idx="16">
                  <c:v>33</c:v>
                </c:pt>
                <c:pt idx="17">
                  <c:v>24</c:v>
                </c:pt>
                <c:pt idx="18">
                  <c:v>67</c:v>
                </c:pt>
                <c:pt idx="19">
                  <c:v>37</c:v>
                </c:pt>
                <c:pt idx="20">
                  <c:v>Avg</c:v>
                </c:pt>
                <c:pt idx="21">
                  <c:v>20</c:v>
                </c:pt>
                <c:pt idx="22">
                  <c:v>78</c:v>
                </c:pt>
                <c:pt idx="23">
                  <c:v>28</c:v>
                </c:pt>
                <c:pt idx="24">
                  <c:v>17</c:v>
                </c:pt>
                <c:pt idx="25">
                  <c:v>11</c:v>
                </c:pt>
                <c:pt idx="26">
                  <c:v>19</c:v>
                </c:pt>
                <c:pt idx="27">
                  <c:v>27</c:v>
                </c:pt>
                <c:pt idx="28">
                  <c:v>43</c:v>
                </c:pt>
                <c:pt idx="29">
                  <c:v>46</c:v>
                </c:pt>
              </c:strCache>
            </c:strRef>
          </c:cat>
          <c:val>
            <c:numRef>
              <c:f>Data!$BN$4:$BN$33</c:f>
              <c:numCache>
                <c:formatCode>0.0%</c:formatCode>
                <c:ptCount val="30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  <c:pt idx="18">
                  <c:v>0.85</c:v>
                </c:pt>
                <c:pt idx="19">
                  <c:v>0.85</c:v>
                </c:pt>
                <c:pt idx="20">
                  <c:v>0.85</c:v>
                </c:pt>
                <c:pt idx="21">
                  <c:v>0.85</c:v>
                </c:pt>
                <c:pt idx="22">
                  <c:v>0.85</c:v>
                </c:pt>
                <c:pt idx="23">
                  <c:v>0.85</c:v>
                </c:pt>
                <c:pt idx="24">
                  <c:v>0.85</c:v>
                </c:pt>
                <c:pt idx="25">
                  <c:v>0.85</c:v>
                </c:pt>
                <c:pt idx="26">
                  <c:v>0.85</c:v>
                </c:pt>
                <c:pt idx="27">
                  <c:v>0.85</c:v>
                </c:pt>
                <c:pt idx="28">
                  <c:v>0.85</c:v>
                </c:pt>
                <c:pt idx="29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48-4660-AEB7-C7BE17D16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5372880"/>
        <c:axId val="725368304"/>
      </c:lineChart>
      <c:catAx>
        <c:axId val="72537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68304"/>
        <c:crosses val="autoZero"/>
        <c:auto val="1"/>
        <c:lblAlgn val="ctr"/>
        <c:lblOffset val="100"/>
        <c:noMultiLvlLbl val="0"/>
      </c:catAx>
      <c:valAx>
        <c:axId val="72536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37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On-Time Performance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Data!$CC$3</c:f>
              <c:strCache>
                <c:ptCount val="1"/>
                <c:pt idx="0">
                  <c:v>OTP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5E54-4BA3-8C55-E3D63F9727C6}"/>
              </c:ext>
            </c:extLst>
          </c:dPt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81</c:v>
                </c:pt>
                <c:pt idx="2">
                  <c:v>2</c:v>
                </c:pt>
                <c:pt idx="3">
                  <c:v>40</c:v>
                </c:pt>
                <c:pt idx="4">
                  <c:v>82</c:v>
                </c:pt>
                <c:pt idx="5">
                  <c:v>77</c:v>
                </c:pt>
                <c:pt idx="6">
                  <c:v>25</c:v>
                </c:pt>
                <c:pt idx="7">
                  <c:v>29</c:v>
                </c:pt>
                <c:pt idx="8">
                  <c:v>74</c:v>
                </c:pt>
                <c:pt idx="9">
                  <c:v>38</c:v>
                </c:pt>
                <c:pt idx="10">
                  <c:v>52</c:v>
                </c:pt>
                <c:pt idx="11">
                  <c:v>Avg</c:v>
                </c:pt>
                <c:pt idx="12">
                  <c:v>12</c:v>
                </c:pt>
                <c:pt idx="13">
                  <c:v>42</c:v>
                </c:pt>
                <c:pt idx="14">
                  <c:v>3</c:v>
                </c:pt>
                <c:pt idx="15">
                  <c:v>71</c:v>
                </c:pt>
                <c:pt idx="16">
                  <c:v>23</c:v>
                </c:pt>
                <c:pt idx="17">
                  <c:v>30</c:v>
                </c:pt>
              </c:strCache>
            </c:strRef>
          </c:cat>
          <c:val>
            <c:numRef>
              <c:f>Data!$CC$4:$CC$21</c:f>
              <c:numCache>
                <c:formatCode>0.0%</c:formatCode>
                <c:ptCount val="18"/>
                <c:pt idx="0">
                  <c:v>0.95499999999999996</c:v>
                </c:pt>
                <c:pt idx="1">
                  <c:v>0.93</c:v>
                </c:pt>
                <c:pt idx="2">
                  <c:v>0.89600000000000002</c:v>
                </c:pt>
                <c:pt idx="3">
                  <c:v>0.89500000000000002</c:v>
                </c:pt>
                <c:pt idx="4">
                  <c:v>0.88</c:v>
                </c:pt>
                <c:pt idx="5">
                  <c:v>0.87</c:v>
                </c:pt>
                <c:pt idx="6">
                  <c:v>0.86599999999999999</c:v>
                </c:pt>
                <c:pt idx="7">
                  <c:v>0.85599999999999998</c:v>
                </c:pt>
                <c:pt idx="8">
                  <c:v>0.84299999999999997</c:v>
                </c:pt>
                <c:pt idx="9">
                  <c:v>0.83599999999999997</c:v>
                </c:pt>
                <c:pt idx="10">
                  <c:v>0.81399999999999995</c:v>
                </c:pt>
                <c:pt idx="11">
                  <c:v>0.79900000000000004</c:v>
                </c:pt>
                <c:pt idx="12">
                  <c:v>0.78300000000000003</c:v>
                </c:pt>
                <c:pt idx="13">
                  <c:v>0.77100000000000002</c:v>
                </c:pt>
                <c:pt idx="14">
                  <c:v>0.73599999999999999</c:v>
                </c:pt>
                <c:pt idx="15">
                  <c:v>0.73099999999999998</c:v>
                </c:pt>
                <c:pt idx="16">
                  <c:v>0.66200000000000003</c:v>
                </c:pt>
                <c:pt idx="17">
                  <c:v>0.65300000000000002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830868592"/>
        <c:axId val="830876080"/>
      </c:barChart>
      <c:lineChart>
        <c:grouping val="standard"/>
        <c:varyColors val="0"/>
        <c:ser>
          <c:idx val="2"/>
          <c:order val="1"/>
          <c:tx>
            <c:strRef>
              <c:f>Data!$CD$3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Data!$CB$4:$CB$21</c:f>
              <c:strCache>
                <c:ptCount val="18"/>
                <c:pt idx="0">
                  <c:v>75</c:v>
                </c:pt>
                <c:pt idx="1">
                  <c:v>81</c:v>
                </c:pt>
                <c:pt idx="2">
                  <c:v>2</c:v>
                </c:pt>
                <c:pt idx="3">
                  <c:v>40</c:v>
                </c:pt>
                <c:pt idx="4">
                  <c:v>82</c:v>
                </c:pt>
                <c:pt idx="5">
                  <c:v>77</c:v>
                </c:pt>
                <c:pt idx="6">
                  <c:v>25</c:v>
                </c:pt>
                <c:pt idx="7">
                  <c:v>29</c:v>
                </c:pt>
                <c:pt idx="8">
                  <c:v>74</c:v>
                </c:pt>
                <c:pt idx="9">
                  <c:v>38</c:v>
                </c:pt>
                <c:pt idx="10">
                  <c:v>52</c:v>
                </c:pt>
                <c:pt idx="11">
                  <c:v>Avg</c:v>
                </c:pt>
                <c:pt idx="12">
                  <c:v>12</c:v>
                </c:pt>
                <c:pt idx="13">
                  <c:v>42</c:v>
                </c:pt>
                <c:pt idx="14">
                  <c:v>3</c:v>
                </c:pt>
                <c:pt idx="15">
                  <c:v>71</c:v>
                </c:pt>
                <c:pt idx="16">
                  <c:v>23</c:v>
                </c:pt>
                <c:pt idx="17">
                  <c:v>30</c:v>
                </c:pt>
              </c:strCache>
            </c:strRef>
          </c:cat>
          <c:val>
            <c:numRef>
              <c:f>Data!$CD$4:$CD$21</c:f>
              <c:numCache>
                <c:formatCode>0%</c:formatCode>
                <c:ptCount val="18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  <c:pt idx="12">
                  <c:v>0.85</c:v>
                </c:pt>
                <c:pt idx="13">
                  <c:v>0.85</c:v>
                </c:pt>
                <c:pt idx="14">
                  <c:v>0.85</c:v>
                </c:pt>
                <c:pt idx="15">
                  <c:v>0.85</c:v>
                </c:pt>
                <c:pt idx="16">
                  <c:v>0.85</c:v>
                </c:pt>
                <c:pt idx="1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54-4BA3-8C55-E3D63F972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0868592"/>
        <c:axId val="830876080"/>
      </c:lineChart>
      <c:catAx>
        <c:axId val="8308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76080"/>
        <c:crosses val="autoZero"/>
        <c:auto val="1"/>
        <c:lblAlgn val="ctr"/>
        <c:lblOffset val="100"/>
        <c:noMultiLvlLbl val="0"/>
      </c:catAx>
      <c:valAx>
        <c:axId val="830876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086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Fixed Route Ridership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Charts!$K$2</c:f>
              <c:strCache>
                <c:ptCount val="1"/>
                <c:pt idx="0">
                  <c:v>Ridership</c:v>
                </c:pt>
              </c:strCache>
            </c:strRef>
          </c:tx>
          <c:spPr>
            <a:ln w="114300" cap="rnd">
              <a:solidFill>
                <a:schemeClr val="accent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Charts!$J$3:$J$51</c:f>
              <c:strCache>
                <c:ptCount val="49"/>
                <c:pt idx="0">
                  <c:v>Mar 19</c:v>
                </c:pt>
                <c:pt idx="1">
                  <c:v>Apr 19</c:v>
                </c:pt>
                <c:pt idx="2">
                  <c:v>May 19</c:v>
                </c:pt>
                <c:pt idx="3">
                  <c:v>Jun 19</c:v>
                </c:pt>
                <c:pt idx="4">
                  <c:v>Jul 19</c:v>
                </c:pt>
                <c:pt idx="5">
                  <c:v>Aug 19</c:v>
                </c:pt>
                <c:pt idx="6">
                  <c:v>Sep 19</c:v>
                </c:pt>
                <c:pt idx="7">
                  <c:v>Oct 19</c:v>
                </c:pt>
                <c:pt idx="8">
                  <c:v>Nov 19</c:v>
                </c:pt>
                <c:pt idx="9">
                  <c:v>Dec 19</c:v>
                </c:pt>
                <c:pt idx="10">
                  <c:v>Jan 20</c:v>
                </c:pt>
                <c:pt idx="11">
                  <c:v>Feb 20</c:v>
                </c:pt>
                <c:pt idx="12">
                  <c:v>Mar 20</c:v>
                </c:pt>
                <c:pt idx="13">
                  <c:v>Apr 20</c:v>
                </c:pt>
                <c:pt idx="14">
                  <c:v>May 20</c:v>
                </c:pt>
                <c:pt idx="15">
                  <c:v>Jun 20</c:v>
                </c:pt>
                <c:pt idx="16">
                  <c:v>Jul 20</c:v>
                </c:pt>
                <c:pt idx="17">
                  <c:v>Aug 20</c:v>
                </c:pt>
                <c:pt idx="18">
                  <c:v>Sep 20</c:v>
                </c:pt>
                <c:pt idx="19">
                  <c:v>Oct 20</c:v>
                </c:pt>
                <c:pt idx="20">
                  <c:v>Nov 20</c:v>
                </c:pt>
                <c:pt idx="21">
                  <c:v>Dec 20</c:v>
                </c:pt>
                <c:pt idx="22">
                  <c:v>Jan 21</c:v>
                </c:pt>
                <c:pt idx="23">
                  <c:v>Feb 21</c:v>
                </c:pt>
                <c:pt idx="24">
                  <c:v>Mar 21</c:v>
                </c:pt>
                <c:pt idx="25">
                  <c:v>Apr 21</c:v>
                </c:pt>
                <c:pt idx="26">
                  <c:v>May 21</c:v>
                </c:pt>
                <c:pt idx="27">
                  <c:v>Jun 21</c:v>
                </c:pt>
                <c:pt idx="28">
                  <c:v>Jul 21</c:v>
                </c:pt>
                <c:pt idx="29">
                  <c:v>Aug 21</c:v>
                </c:pt>
                <c:pt idx="30">
                  <c:v>Sep 21</c:v>
                </c:pt>
                <c:pt idx="31">
                  <c:v>Oct 21</c:v>
                </c:pt>
                <c:pt idx="32">
                  <c:v>Nov 21</c:v>
                </c:pt>
                <c:pt idx="33">
                  <c:v>Dec 21</c:v>
                </c:pt>
                <c:pt idx="34">
                  <c:v>Jan 22</c:v>
                </c:pt>
                <c:pt idx="35">
                  <c:v>Feb 22</c:v>
                </c:pt>
                <c:pt idx="36">
                  <c:v>Mar 22</c:v>
                </c:pt>
                <c:pt idx="37">
                  <c:v>Apr 22</c:v>
                </c:pt>
                <c:pt idx="38">
                  <c:v>May 22</c:v>
                </c:pt>
                <c:pt idx="39">
                  <c:v>Jun 22</c:v>
                </c:pt>
                <c:pt idx="40">
                  <c:v>Jul 22</c:v>
                </c:pt>
                <c:pt idx="41">
                  <c:v>Aug 22</c:v>
                </c:pt>
                <c:pt idx="42">
                  <c:v>Sep 22</c:v>
                </c:pt>
                <c:pt idx="43">
                  <c:v>Oct 22</c:v>
                </c:pt>
                <c:pt idx="44">
                  <c:v>Nov 22</c:v>
                </c:pt>
                <c:pt idx="45">
                  <c:v>Dec 22</c:v>
                </c:pt>
                <c:pt idx="46">
                  <c:v>Jan 23</c:v>
                </c:pt>
                <c:pt idx="47">
                  <c:v>Feb 23</c:v>
                </c:pt>
                <c:pt idx="48">
                  <c:v>Mar 23</c:v>
                </c:pt>
              </c:strCache>
            </c:strRef>
          </c:cat>
          <c:val>
            <c:numRef>
              <c:f>Charts!$K$3:$K$51</c:f>
              <c:numCache>
                <c:formatCode>#,##0</c:formatCode>
                <c:ptCount val="49"/>
                <c:pt idx="0">
                  <c:v>1070339</c:v>
                </c:pt>
                <c:pt idx="1">
                  <c:v>1213480</c:v>
                </c:pt>
                <c:pt idx="2">
                  <c:v>1148250</c:v>
                </c:pt>
                <c:pt idx="3">
                  <c:v>965109</c:v>
                </c:pt>
                <c:pt idx="4">
                  <c:v>985794</c:v>
                </c:pt>
                <c:pt idx="5">
                  <c:v>1134542</c:v>
                </c:pt>
                <c:pt idx="6">
                  <c:v>1218062</c:v>
                </c:pt>
                <c:pt idx="7">
                  <c:v>1321033</c:v>
                </c:pt>
                <c:pt idx="8">
                  <c:v>1058780</c:v>
                </c:pt>
                <c:pt idx="9">
                  <c:v>1027712</c:v>
                </c:pt>
                <c:pt idx="10">
                  <c:v>1115678</c:v>
                </c:pt>
                <c:pt idx="11">
                  <c:v>1036730</c:v>
                </c:pt>
                <c:pt idx="12">
                  <c:v>779515</c:v>
                </c:pt>
                <c:pt idx="13">
                  <c:v>376100</c:v>
                </c:pt>
                <c:pt idx="14">
                  <c:v>389841</c:v>
                </c:pt>
                <c:pt idx="15">
                  <c:v>475621</c:v>
                </c:pt>
                <c:pt idx="16">
                  <c:v>517128</c:v>
                </c:pt>
                <c:pt idx="17">
                  <c:v>518528</c:v>
                </c:pt>
                <c:pt idx="18">
                  <c:v>540459</c:v>
                </c:pt>
                <c:pt idx="19">
                  <c:v>574209</c:v>
                </c:pt>
                <c:pt idx="20">
                  <c:v>510662</c:v>
                </c:pt>
                <c:pt idx="21">
                  <c:v>478704</c:v>
                </c:pt>
                <c:pt idx="22">
                  <c:v>464119</c:v>
                </c:pt>
                <c:pt idx="23">
                  <c:v>425977</c:v>
                </c:pt>
                <c:pt idx="24">
                  <c:v>572568</c:v>
                </c:pt>
                <c:pt idx="25">
                  <c:v>638120</c:v>
                </c:pt>
                <c:pt idx="26">
                  <c:v>614347</c:v>
                </c:pt>
                <c:pt idx="27">
                  <c:v>577044</c:v>
                </c:pt>
                <c:pt idx="28">
                  <c:v>585541</c:v>
                </c:pt>
                <c:pt idx="29">
                  <c:v>614815</c:v>
                </c:pt>
                <c:pt idx="30">
                  <c:v>777806</c:v>
                </c:pt>
                <c:pt idx="31">
                  <c:v>812689</c:v>
                </c:pt>
                <c:pt idx="32">
                  <c:v>744776</c:v>
                </c:pt>
                <c:pt idx="33">
                  <c:v>680724</c:v>
                </c:pt>
                <c:pt idx="34">
                  <c:v>614029</c:v>
                </c:pt>
                <c:pt idx="35">
                  <c:v>655187</c:v>
                </c:pt>
                <c:pt idx="36">
                  <c:v>775690</c:v>
                </c:pt>
                <c:pt idx="37">
                  <c:v>819442</c:v>
                </c:pt>
                <c:pt idx="38">
                  <c:v>845100</c:v>
                </c:pt>
                <c:pt idx="39">
                  <c:v>755760</c:v>
                </c:pt>
                <c:pt idx="40">
                  <c:v>767656</c:v>
                </c:pt>
                <c:pt idx="41">
                  <c:v>853621</c:v>
                </c:pt>
                <c:pt idx="42">
                  <c:v>975050</c:v>
                </c:pt>
                <c:pt idx="43">
                  <c:v>986955</c:v>
                </c:pt>
                <c:pt idx="44">
                  <c:v>872393</c:v>
                </c:pt>
                <c:pt idx="45">
                  <c:v>756345</c:v>
                </c:pt>
                <c:pt idx="46">
                  <c:v>1028706</c:v>
                </c:pt>
                <c:pt idx="47">
                  <c:v>1003539.804</c:v>
                </c:pt>
                <c:pt idx="48">
                  <c:v>1062764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1E-4632-8595-5E7564501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58416"/>
        <c:axId val="1441897200"/>
      </c:lineChart>
      <c:catAx>
        <c:axId val="17714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897200"/>
        <c:crosses val="autoZero"/>
        <c:auto val="1"/>
        <c:lblAlgn val="ctr"/>
        <c:lblOffset val="100"/>
        <c:noMultiLvlLbl val="0"/>
      </c:catAx>
      <c:valAx>
        <c:axId val="144189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1458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Data!$BI$2</c:f>
              <c:strCache>
                <c:ptCount val="1"/>
                <c:pt idx="0">
                  <c:v>Productivity PPH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13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8C71-4311-A3C1-7674F6A3D8DE}"/>
              </c:ext>
            </c:extLst>
          </c:dPt>
          <c:cat>
            <c:strRef>
              <c:f>Data!$BH$3:$BH$32</c:f>
              <c:strCache>
                <c:ptCount val="30"/>
                <c:pt idx="0">
                  <c:v>33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43</c:v>
                </c:pt>
                <c:pt idx="5">
                  <c:v>17</c:v>
                </c:pt>
                <c:pt idx="6">
                  <c:v>27</c:v>
                </c:pt>
                <c:pt idx="7">
                  <c:v>41</c:v>
                </c:pt>
                <c:pt idx="8">
                  <c:v>32</c:v>
                </c:pt>
                <c:pt idx="9">
                  <c:v>11</c:v>
                </c:pt>
                <c:pt idx="10">
                  <c:v>64</c:v>
                </c:pt>
                <c:pt idx="11">
                  <c:v>31</c:v>
                </c:pt>
                <c:pt idx="12">
                  <c:v>4</c:v>
                </c:pt>
                <c:pt idx="13">
                  <c:v>Avg</c:v>
                </c:pt>
                <c:pt idx="14">
                  <c:v>6</c:v>
                </c:pt>
                <c:pt idx="15">
                  <c:v>46</c:v>
                </c:pt>
                <c:pt idx="16">
                  <c:v>51</c:v>
                </c:pt>
                <c:pt idx="17">
                  <c:v>65</c:v>
                </c:pt>
                <c:pt idx="18">
                  <c:v>78</c:v>
                </c:pt>
                <c:pt idx="19">
                  <c:v>16</c:v>
                </c:pt>
                <c:pt idx="20">
                  <c:v>20</c:v>
                </c:pt>
                <c:pt idx="21">
                  <c:v>90</c:v>
                </c:pt>
                <c:pt idx="22">
                  <c:v>24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5</c:v>
                </c:pt>
                <c:pt idx="27">
                  <c:v>67</c:v>
                </c:pt>
                <c:pt idx="28">
                  <c:v>1</c:v>
                </c:pt>
                <c:pt idx="29">
                  <c:v>85</c:v>
                </c:pt>
              </c:strCache>
            </c:strRef>
          </c:cat>
          <c:val>
            <c:numRef>
              <c:f>Data!$BI$3:$BI$32</c:f>
              <c:numCache>
                <c:formatCode>0.0</c:formatCode>
                <c:ptCount val="30"/>
                <c:pt idx="0">
                  <c:v>30.153410877082678</c:v>
                </c:pt>
                <c:pt idx="1">
                  <c:v>24</c:v>
                </c:pt>
                <c:pt idx="2">
                  <c:v>23.243243243243242</c:v>
                </c:pt>
                <c:pt idx="3">
                  <c:v>22.703703703703702</c:v>
                </c:pt>
                <c:pt idx="4">
                  <c:v>22.542152762491746</c:v>
                </c:pt>
                <c:pt idx="5">
                  <c:v>21.34796437659033</c:v>
                </c:pt>
                <c:pt idx="6">
                  <c:v>19.481757877280266</c:v>
                </c:pt>
                <c:pt idx="7">
                  <c:v>18.703048180924288</c:v>
                </c:pt>
                <c:pt idx="8">
                  <c:v>18.629262244265345</c:v>
                </c:pt>
                <c:pt idx="9">
                  <c:v>18.494088363410082</c:v>
                </c:pt>
                <c:pt idx="10">
                  <c:v>18.352667011910928</c:v>
                </c:pt>
                <c:pt idx="11">
                  <c:v>17.938424821002386</c:v>
                </c:pt>
                <c:pt idx="12">
                  <c:v>17.302271553949407</c:v>
                </c:pt>
                <c:pt idx="13">
                  <c:v>17.3</c:v>
                </c:pt>
                <c:pt idx="14">
                  <c:v>17.081768625075711</c:v>
                </c:pt>
                <c:pt idx="15">
                  <c:v>16.52446982055465</c:v>
                </c:pt>
                <c:pt idx="16">
                  <c:v>16.202405397477268</c:v>
                </c:pt>
                <c:pt idx="17">
                  <c:v>15.823529411764707</c:v>
                </c:pt>
                <c:pt idx="18">
                  <c:v>14.62855594689786</c:v>
                </c:pt>
                <c:pt idx="19">
                  <c:v>14.188143268834912</c:v>
                </c:pt>
                <c:pt idx="20">
                  <c:v>13.508317929759704</c:v>
                </c:pt>
                <c:pt idx="21">
                  <c:v>12.871794871794872</c:v>
                </c:pt>
                <c:pt idx="22">
                  <c:v>11.973180076628353</c:v>
                </c:pt>
                <c:pt idx="23">
                  <c:v>10.146469968387777</c:v>
                </c:pt>
                <c:pt idx="24">
                  <c:v>9.5984496124031011</c:v>
                </c:pt>
                <c:pt idx="25">
                  <c:v>7.8571428571428568</c:v>
                </c:pt>
                <c:pt idx="26">
                  <c:v>4.4566210045662098</c:v>
                </c:pt>
                <c:pt idx="27">
                  <c:v>3.4701335207308501</c:v>
                </c:pt>
                <c:pt idx="28">
                  <c:v>3.3333333333333335</c:v>
                </c:pt>
                <c:pt idx="29">
                  <c:v>2.8333333333333335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1-4311-A3C1-7674F6A3D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37508800"/>
        <c:axId val="737523776"/>
      </c:barChart>
      <c:lineChart>
        <c:grouping val="standard"/>
        <c:varyColors val="0"/>
        <c:ser>
          <c:idx val="2"/>
          <c:order val="1"/>
          <c:tx>
            <c:strRef>
              <c:f>Data!$BJ$2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Data!$BH$3:$BH$32</c:f>
              <c:strCache>
                <c:ptCount val="30"/>
                <c:pt idx="0">
                  <c:v>33</c:v>
                </c:pt>
                <c:pt idx="1">
                  <c:v>19</c:v>
                </c:pt>
                <c:pt idx="2">
                  <c:v>37</c:v>
                </c:pt>
                <c:pt idx="3">
                  <c:v>21</c:v>
                </c:pt>
                <c:pt idx="4">
                  <c:v>43</c:v>
                </c:pt>
                <c:pt idx="5">
                  <c:v>17</c:v>
                </c:pt>
                <c:pt idx="6">
                  <c:v>27</c:v>
                </c:pt>
                <c:pt idx="7">
                  <c:v>41</c:v>
                </c:pt>
                <c:pt idx="8">
                  <c:v>32</c:v>
                </c:pt>
                <c:pt idx="9">
                  <c:v>11</c:v>
                </c:pt>
                <c:pt idx="10">
                  <c:v>64</c:v>
                </c:pt>
                <c:pt idx="11">
                  <c:v>31</c:v>
                </c:pt>
                <c:pt idx="12">
                  <c:v>4</c:v>
                </c:pt>
                <c:pt idx="13">
                  <c:v>Avg</c:v>
                </c:pt>
                <c:pt idx="14">
                  <c:v>6</c:v>
                </c:pt>
                <c:pt idx="15">
                  <c:v>46</c:v>
                </c:pt>
                <c:pt idx="16">
                  <c:v>51</c:v>
                </c:pt>
                <c:pt idx="17">
                  <c:v>65</c:v>
                </c:pt>
                <c:pt idx="18">
                  <c:v>78</c:v>
                </c:pt>
                <c:pt idx="19">
                  <c:v>16</c:v>
                </c:pt>
                <c:pt idx="20">
                  <c:v>20</c:v>
                </c:pt>
                <c:pt idx="21">
                  <c:v>90</c:v>
                </c:pt>
                <c:pt idx="22">
                  <c:v>24</c:v>
                </c:pt>
                <c:pt idx="23">
                  <c:v>49</c:v>
                </c:pt>
                <c:pt idx="24">
                  <c:v>28</c:v>
                </c:pt>
                <c:pt idx="25">
                  <c:v>50</c:v>
                </c:pt>
                <c:pt idx="26">
                  <c:v>5</c:v>
                </c:pt>
                <c:pt idx="27">
                  <c:v>67</c:v>
                </c:pt>
                <c:pt idx="28">
                  <c:v>1</c:v>
                </c:pt>
                <c:pt idx="29">
                  <c:v>85</c:v>
                </c:pt>
              </c:strCache>
            </c:strRef>
          </c:cat>
          <c:val>
            <c:numRef>
              <c:f>Data!$BJ$3:$BJ$32</c:f>
              <c:numCache>
                <c:formatCode>0.0</c:formatCode>
                <c:ptCount val="30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  <c:pt idx="12">
                  <c:v>15.9</c:v>
                </c:pt>
                <c:pt idx="13">
                  <c:v>15.9</c:v>
                </c:pt>
                <c:pt idx="14">
                  <c:v>15.9</c:v>
                </c:pt>
                <c:pt idx="15">
                  <c:v>15.9</c:v>
                </c:pt>
                <c:pt idx="16">
                  <c:v>15.9</c:v>
                </c:pt>
                <c:pt idx="17">
                  <c:v>15.9</c:v>
                </c:pt>
                <c:pt idx="18">
                  <c:v>15.9</c:v>
                </c:pt>
                <c:pt idx="19">
                  <c:v>15.9</c:v>
                </c:pt>
                <c:pt idx="20">
                  <c:v>15.9</c:v>
                </c:pt>
                <c:pt idx="21">
                  <c:v>15.9</c:v>
                </c:pt>
                <c:pt idx="22">
                  <c:v>15.9</c:v>
                </c:pt>
                <c:pt idx="23">
                  <c:v>15.9</c:v>
                </c:pt>
                <c:pt idx="24">
                  <c:v>15.9</c:v>
                </c:pt>
                <c:pt idx="25">
                  <c:v>15.9</c:v>
                </c:pt>
                <c:pt idx="26">
                  <c:v>15.9</c:v>
                </c:pt>
                <c:pt idx="27">
                  <c:v>15.9</c:v>
                </c:pt>
                <c:pt idx="28">
                  <c:v>15.9</c:v>
                </c:pt>
                <c:pt idx="29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71-4311-A3C1-7674F6A3D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508800"/>
        <c:axId val="737523776"/>
      </c:lineChart>
      <c:catAx>
        <c:axId val="7375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523776"/>
        <c:crosses val="autoZero"/>
        <c:auto val="1"/>
        <c:lblAlgn val="ctr"/>
        <c:lblOffset val="100"/>
        <c:noMultiLvlLbl val="0"/>
      </c:catAx>
      <c:valAx>
        <c:axId val="73752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750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Productivity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Data!$BU$3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7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13D9-47A4-8DB8-D48D3B5A5CE3}"/>
              </c:ext>
            </c:extLst>
          </c:dPt>
          <c:cat>
            <c:strRef>
              <c:f>Data!$BT$4:$BT$21</c:f>
              <c:strCache>
                <c:ptCount val="18"/>
                <c:pt idx="0">
                  <c:v>38</c:v>
                </c:pt>
                <c:pt idx="1">
                  <c:v>3</c:v>
                </c:pt>
                <c:pt idx="2">
                  <c:v>40</c:v>
                </c:pt>
                <c:pt idx="3">
                  <c:v>71</c:v>
                </c:pt>
                <c:pt idx="4">
                  <c:v>74</c:v>
                </c:pt>
                <c:pt idx="5">
                  <c:v>42</c:v>
                </c:pt>
                <c:pt idx="6">
                  <c:v>2</c:v>
                </c:pt>
                <c:pt idx="7">
                  <c:v>Avg</c:v>
                </c:pt>
                <c:pt idx="8">
                  <c:v>30</c:v>
                </c:pt>
                <c:pt idx="9">
                  <c:v>77</c:v>
                </c:pt>
                <c:pt idx="10">
                  <c:v>81</c:v>
                </c:pt>
                <c:pt idx="11">
                  <c:v>29</c:v>
                </c:pt>
                <c:pt idx="12">
                  <c:v>12</c:v>
                </c:pt>
                <c:pt idx="13">
                  <c:v>52</c:v>
                </c:pt>
                <c:pt idx="14">
                  <c:v>25</c:v>
                </c:pt>
                <c:pt idx="15">
                  <c:v>75</c:v>
                </c:pt>
                <c:pt idx="16">
                  <c:v>82</c:v>
                </c:pt>
                <c:pt idx="17">
                  <c:v>23</c:v>
                </c:pt>
              </c:strCache>
            </c:strRef>
          </c:cat>
          <c:val>
            <c:numRef>
              <c:f>Data!$BU$4:$BU$21</c:f>
              <c:numCache>
                <c:formatCode>0.0</c:formatCode>
                <c:ptCount val="18"/>
                <c:pt idx="0">
                  <c:v>9.75</c:v>
                </c:pt>
                <c:pt idx="1">
                  <c:v>8.8125</c:v>
                </c:pt>
                <c:pt idx="2">
                  <c:v>8.7777777777777786</c:v>
                </c:pt>
                <c:pt idx="3">
                  <c:v>8.5384615384615383</c:v>
                </c:pt>
                <c:pt idx="4">
                  <c:v>8.454545454545455</c:v>
                </c:pt>
                <c:pt idx="5">
                  <c:v>8.4</c:v>
                </c:pt>
                <c:pt idx="6">
                  <c:v>7.2857142857142856</c:v>
                </c:pt>
                <c:pt idx="7">
                  <c:v>7.2</c:v>
                </c:pt>
                <c:pt idx="8">
                  <c:v>7.0588235294117645</c:v>
                </c:pt>
                <c:pt idx="9">
                  <c:v>6.583333333333333</c:v>
                </c:pt>
                <c:pt idx="10">
                  <c:v>6.25</c:v>
                </c:pt>
                <c:pt idx="11">
                  <c:v>5.7692307692307692</c:v>
                </c:pt>
                <c:pt idx="12">
                  <c:v>5.75</c:v>
                </c:pt>
                <c:pt idx="13">
                  <c:v>5.666666666666667</c:v>
                </c:pt>
                <c:pt idx="14">
                  <c:v>5.5</c:v>
                </c:pt>
                <c:pt idx="15">
                  <c:v>5.333333333333333</c:v>
                </c:pt>
                <c:pt idx="16">
                  <c:v>5.1428571428571432</c:v>
                </c:pt>
                <c:pt idx="17">
                  <c:v>5.0666666666666664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9-47A4-8DB8-D48D3B5A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31213280"/>
        <c:axId val="431214112"/>
      </c:barChart>
      <c:lineChart>
        <c:grouping val="standard"/>
        <c:varyColors val="0"/>
        <c:ser>
          <c:idx val="2"/>
          <c:order val="1"/>
          <c:tx>
            <c:strRef>
              <c:f>Data!$BV$3</c:f>
              <c:strCache>
                <c:ptCount val="1"/>
                <c:pt idx="0">
                  <c:v>Productivity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Data!$BT$4:$BT$21</c:f>
              <c:strCache>
                <c:ptCount val="18"/>
                <c:pt idx="0">
                  <c:v>38</c:v>
                </c:pt>
                <c:pt idx="1">
                  <c:v>3</c:v>
                </c:pt>
                <c:pt idx="2">
                  <c:v>40</c:v>
                </c:pt>
                <c:pt idx="3">
                  <c:v>71</c:v>
                </c:pt>
                <c:pt idx="4">
                  <c:v>74</c:v>
                </c:pt>
                <c:pt idx="5">
                  <c:v>42</c:v>
                </c:pt>
                <c:pt idx="6">
                  <c:v>2</c:v>
                </c:pt>
                <c:pt idx="7">
                  <c:v>Avg</c:v>
                </c:pt>
                <c:pt idx="8">
                  <c:v>30</c:v>
                </c:pt>
                <c:pt idx="9">
                  <c:v>77</c:v>
                </c:pt>
                <c:pt idx="10">
                  <c:v>81</c:v>
                </c:pt>
                <c:pt idx="11">
                  <c:v>29</c:v>
                </c:pt>
                <c:pt idx="12">
                  <c:v>12</c:v>
                </c:pt>
                <c:pt idx="13">
                  <c:v>52</c:v>
                </c:pt>
                <c:pt idx="14">
                  <c:v>25</c:v>
                </c:pt>
                <c:pt idx="15">
                  <c:v>75</c:v>
                </c:pt>
                <c:pt idx="16">
                  <c:v>82</c:v>
                </c:pt>
                <c:pt idx="17">
                  <c:v>23</c:v>
                </c:pt>
              </c:strCache>
            </c:strRef>
          </c:cat>
          <c:val>
            <c:numRef>
              <c:f>Data!$BV$4:$BV$21</c:f>
              <c:numCache>
                <c:formatCode>General</c:formatCode>
                <c:ptCount val="18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  <c:pt idx="12">
                  <c:v>11.4</c:v>
                </c:pt>
                <c:pt idx="13">
                  <c:v>11.4</c:v>
                </c:pt>
                <c:pt idx="14">
                  <c:v>11.4</c:v>
                </c:pt>
                <c:pt idx="15">
                  <c:v>11.4</c:v>
                </c:pt>
                <c:pt idx="16">
                  <c:v>11.4</c:v>
                </c:pt>
                <c:pt idx="17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D9-47A4-8DB8-D48D3B5A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1213280"/>
        <c:axId val="431214112"/>
      </c:lineChart>
      <c:catAx>
        <c:axId val="4312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4112"/>
        <c:crosses val="autoZero"/>
        <c:auto val="1"/>
        <c:lblAlgn val="ctr"/>
        <c:lblOffset val="100"/>
        <c:noMultiLvlLbl val="0"/>
      </c:catAx>
      <c:valAx>
        <c:axId val="43121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12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Local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Data!$BQ$3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dPt>
            <c:idx val="13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B7EA-49FF-9CC2-427D6233DE6F}"/>
              </c:ext>
            </c:extLst>
          </c:dPt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27</c:v>
                </c:pt>
                <c:pt idx="6">
                  <c:v>64</c:v>
                </c:pt>
                <c:pt idx="7">
                  <c:v>31</c:v>
                </c:pt>
                <c:pt idx="8">
                  <c:v>6</c:v>
                </c:pt>
                <c:pt idx="9">
                  <c:v>37</c:v>
                </c:pt>
                <c:pt idx="10">
                  <c:v>46</c:v>
                </c:pt>
                <c:pt idx="11">
                  <c:v>4</c:v>
                </c:pt>
                <c:pt idx="12">
                  <c:v>11</c:v>
                </c:pt>
                <c:pt idx="13">
                  <c:v>Avg</c:v>
                </c:pt>
                <c:pt idx="14">
                  <c:v>32</c:v>
                </c:pt>
                <c:pt idx="15">
                  <c:v>51</c:v>
                </c:pt>
                <c:pt idx="16">
                  <c:v>41</c:v>
                </c:pt>
                <c:pt idx="17">
                  <c:v>90</c:v>
                </c:pt>
                <c:pt idx="18">
                  <c:v>78</c:v>
                </c:pt>
                <c:pt idx="19">
                  <c:v>65</c:v>
                </c:pt>
                <c:pt idx="20">
                  <c:v>16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50</c:v>
                </c:pt>
                <c:pt idx="26">
                  <c:v>5</c:v>
                </c:pt>
                <c:pt idx="27">
                  <c:v>1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Data!$BQ$4:$BQ$33</c:f>
              <c:numCache>
                <c:formatCode>"$"#,##0.00</c:formatCode>
                <c:ptCount val="30"/>
                <c:pt idx="0">
                  <c:v>5.16</c:v>
                </c:pt>
                <c:pt idx="1">
                  <c:v>6.95</c:v>
                </c:pt>
                <c:pt idx="2">
                  <c:v>7.18</c:v>
                </c:pt>
                <c:pt idx="3">
                  <c:v>7.42</c:v>
                </c:pt>
                <c:pt idx="4">
                  <c:v>7.64</c:v>
                </c:pt>
                <c:pt idx="5">
                  <c:v>7.9</c:v>
                </c:pt>
                <c:pt idx="6">
                  <c:v>8.75</c:v>
                </c:pt>
                <c:pt idx="7">
                  <c:v>8.76</c:v>
                </c:pt>
                <c:pt idx="8">
                  <c:v>8.99</c:v>
                </c:pt>
                <c:pt idx="9">
                  <c:v>9.2200000000000006</c:v>
                </c:pt>
                <c:pt idx="10">
                  <c:v>9.31</c:v>
                </c:pt>
                <c:pt idx="11">
                  <c:v>9.52</c:v>
                </c:pt>
                <c:pt idx="12">
                  <c:v>9.5299999999999994</c:v>
                </c:pt>
                <c:pt idx="13">
                  <c:v>9.65</c:v>
                </c:pt>
                <c:pt idx="14">
                  <c:v>9.9600000000000009</c:v>
                </c:pt>
                <c:pt idx="15">
                  <c:v>9.98</c:v>
                </c:pt>
                <c:pt idx="16">
                  <c:v>10.81</c:v>
                </c:pt>
                <c:pt idx="17">
                  <c:v>11.51</c:v>
                </c:pt>
                <c:pt idx="18">
                  <c:v>11.52</c:v>
                </c:pt>
                <c:pt idx="19">
                  <c:v>11.97</c:v>
                </c:pt>
                <c:pt idx="20">
                  <c:v>12.04</c:v>
                </c:pt>
                <c:pt idx="21">
                  <c:v>13.84</c:v>
                </c:pt>
                <c:pt idx="22">
                  <c:v>14.08</c:v>
                </c:pt>
                <c:pt idx="23">
                  <c:v>14.83</c:v>
                </c:pt>
                <c:pt idx="24">
                  <c:v>23.1</c:v>
                </c:pt>
                <c:pt idx="25">
                  <c:v>33.64</c:v>
                </c:pt>
                <c:pt idx="26">
                  <c:v>43</c:v>
                </c:pt>
                <c:pt idx="27">
                  <c:v>48</c:v>
                </c:pt>
                <c:pt idx="28">
                  <c:v>55.63</c:v>
                </c:pt>
                <c:pt idx="29">
                  <c:v>63.8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Data!$BR$3</c:f>
              <c:strCache>
                <c:ptCount val="1"/>
                <c:pt idx="0">
                  <c:v>Local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Data!$BP$4:$BP$33</c:f>
              <c:strCache>
                <c:ptCount val="30"/>
                <c:pt idx="0">
                  <c:v>33</c:v>
                </c:pt>
                <c:pt idx="1">
                  <c:v>21</c:v>
                </c:pt>
                <c:pt idx="2">
                  <c:v>19</c:v>
                </c:pt>
                <c:pt idx="3">
                  <c:v>17</c:v>
                </c:pt>
                <c:pt idx="4">
                  <c:v>43</c:v>
                </c:pt>
                <c:pt idx="5">
                  <c:v>27</c:v>
                </c:pt>
                <c:pt idx="6">
                  <c:v>64</c:v>
                </c:pt>
                <c:pt idx="7">
                  <c:v>31</c:v>
                </c:pt>
                <c:pt idx="8">
                  <c:v>6</c:v>
                </c:pt>
                <c:pt idx="9">
                  <c:v>37</c:v>
                </c:pt>
                <c:pt idx="10">
                  <c:v>46</c:v>
                </c:pt>
                <c:pt idx="11">
                  <c:v>4</c:v>
                </c:pt>
                <c:pt idx="12">
                  <c:v>11</c:v>
                </c:pt>
                <c:pt idx="13">
                  <c:v>Avg</c:v>
                </c:pt>
                <c:pt idx="14">
                  <c:v>32</c:v>
                </c:pt>
                <c:pt idx="15">
                  <c:v>51</c:v>
                </c:pt>
                <c:pt idx="16">
                  <c:v>41</c:v>
                </c:pt>
                <c:pt idx="17">
                  <c:v>90</c:v>
                </c:pt>
                <c:pt idx="18">
                  <c:v>78</c:v>
                </c:pt>
                <c:pt idx="19">
                  <c:v>65</c:v>
                </c:pt>
                <c:pt idx="20">
                  <c:v>16</c:v>
                </c:pt>
                <c:pt idx="21">
                  <c:v>20</c:v>
                </c:pt>
                <c:pt idx="22">
                  <c:v>49</c:v>
                </c:pt>
                <c:pt idx="23">
                  <c:v>24</c:v>
                </c:pt>
                <c:pt idx="24">
                  <c:v>28</c:v>
                </c:pt>
                <c:pt idx="25">
                  <c:v>50</c:v>
                </c:pt>
                <c:pt idx="26">
                  <c:v>5</c:v>
                </c:pt>
                <c:pt idx="27">
                  <c:v>1</c:v>
                </c:pt>
                <c:pt idx="28">
                  <c:v>85</c:v>
                </c:pt>
                <c:pt idx="29">
                  <c:v>67</c:v>
                </c:pt>
              </c:strCache>
            </c:strRef>
          </c:cat>
          <c:val>
            <c:numRef>
              <c:f>Data!$BR$4:$BR$33</c:f>
              <c:numCache>
                <c:formatCode>"$"#,##0.00</c:formatCode>
                <c:ptCount val="30"/>
                <c:pt idx="0">
                  <c:v>10.5</c:v>
                </c:pt>
                <c:pt idx="1">
                  <c:v>10.5</c:v>
                </c:pt>
                <c:pt idx="2">
                  <c:v>10.5</c:v>
                </c:pt>
                <c:pt idx="3">
                  <c:v>10.5</c:v>
                </c:pt>
                <c:pt idx="4">
                  <c:v>10.5</c:v>
                </c:pt>
                <c:pt idx="5">
                  <c:v>10.5</c:v>
                </c:pt>
                <c:pt idx="6">
                  <c:v>10.5</c:v>
                </c:pt>
                <c:pt idx="7">
                  <c:v>10.5</c:v>
                </c:pt>
                <c:pt idx="8">
                  <c:v>10.5</c:v>
                </c:pt>
                <c:pt idx="9">
                  <c:v>10.5</c:v>
                </c:pt>
                <c:pt idx="10">
                  <c:v>10.5</c:v>
                </c:pt>
                <c:pt idx="11">
                  <c:v>10.5</c:v>
                </c:pt>
                <c:pt idx="12">
                  <c:v>10.5</c:v>
                </c:pt>
                <c:pt idx="13">
                  <c:v>10.5</c:v>
                </c:pt>
                <c:pt idx="14">
                  <c:v>10.5</c:v>
                </c:pt>
                <c:pt idx="15">
                  <c:v>10.5</c:v>
                </c:pt>
                <c:pt idx="16">
                  <c:v>10.5</c:v>
                </c:pt>
                <c:pt idx="17">
                  <c:v>10.5</c:v>
                </c:pt>
                <c:pt idx="18">
                  <c:v>10.5</c:v>
                </c:pt>
                <c:pt idx="19">
                  <c:v>10.5</c:v>
                </c:pt>
                <c:pt idx="20">
                  <c:v>10.5</c:v>
                </c:pt>
                <c:pt idx="21">
                  <c:v>10.5</c:v>
                </c:pt>
                <c:pt idx="22">
                  <c:v>10.5</c:v>
                </c:pt>
                <c:pt idx="23">
                  <c:v>10.5</c:v>
                </c:pt>
                <c:pt idx="24">
                  <c:v>10.5</c:v>
                </c:pt>
                <c:pt idx="25">
                  <c:v>10.5</c:v>
                </c:pt>
                <c:pt idx="26">
                  <c:v>10.5</c:v>
                </c:pt>
                <c:pt idx="27">
                  <c:v>10.5</c:v>
                </c:pt>
                <c:pt idx="28">
                  <c:v>10.5</c:v>
                </c:pt>
                <c:pt idx="29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Cost Per Passenger - Express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Data!$BY$3</c:f>
              <c:strCache>
                <c:ptCount val="1"/>
                <c:pt idx="0">
                  <c:v>Cost Per Passenger</c:v>
                </c:pt>
              </c:strCache>
            </c:strRef>
          </c:tx>
          <c:spPr>
            <a:solidFill>
              <a:srgbClr val="2C75AC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2D12E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6-3417-4E7C-82C2-F3D75AC473A5}"/>
              </c:ext>
            </c:extLst>
          </c:dPt>
          <c:dPt>
            <c:idx val="9"/>
            <c:invertIfNegative val="0"/>
            <c:bubble3D val="0"/>
            <c:spPr>
              <a:solidFill>
                <a:srgbClr val="2C75AC"/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2-7967-4532-AB92-69769619D355}"/>
              </c:ext>
            </c:extLst>
          </c:dPt>
          <c:cat>
            <c:strRef>
              <c:f>Data!$BX$4:$BX$21</c:f>
              <c:strCache>
                <c:ptCount val="18"/>
                <c:pt idx="0">
                  <c:v>30</c:v>
                </c:pt>
                <c:pt idx="1">
                  <c:v>40</c:v>
                </c:pt>
                <c:pt idx="2">
                  <c:v>77</c:v>
                </c:pt>
                <c:pt idx="3">
                  <c:v>38</c:v>
                </c:pt>
                <c:pt idx="4">
                  <c:v>3</c:v>
                </c:pt>
                <c:pt idx="5">
                  <c:v>42</c:v>
                </c:pt>
                <c:pt idx="6">
                  <c:v>Avg</c:v>
                </c:pt>
                <c:pt idx="7">
                  <c:v>74</c:v>
                </c:pt>
                <c:pt idx="8">
                  <c:v>2</c:v>
                </c:pt>
                <c:pt idx="9">
                  <c:v>12</c:v>
                </c:pt>
                <c:pt idx="10">
                  <c:v>81</c:v>
                </c:pt>
                <c:pt idx="11">
                  <c:v>29</c:v>
                </c:pt>
                <c:pt idx="12">
                  <c:v>25</c:v>
                </c:pt>
                <c:pt idx="13">
                  <c:v>71</c:v>
                </c:pt>
                <c:pt idx="14">
                  <c:v>23</c:v>
                </c:pt>
                <c:pt idx="15">
                  <c:v>75</c:v>
                </c:pt>
                <c:pt idx="16">
                  <c:v>52</c:v>
                </c:pt>
                <c:pt idx="17">
                  <c:v>82</c:v>
                </c:pt>
              </c:strCache>
            </c:strRef>
          </c:cat>
          <c:val>
            <c:numRef>
              <c:f>Data!$BY$4:$BY$21</c:f>
              <c:numCache>
                <c:formatCode>"$"#,##0.00</c:formatCode>
                <c:ptCount val="18"/>
                <c:pt idx="0">
                  <c:v>18.309999999999999</c:v>
                </c:pt>
                <c:pt idx="1">
                  <c:v>18.73</c:v>
                </c:pt>
                <c:pt idx="2">
                  <c:v>20.21</c:v>
                </c:pt>
                <c:pt idx="3">
                  <c:v>20.96</c:v>
                </c:pt>
                <c:pt idx="4">
                  <c:v>22.45</c:v>
                </c:pt>
                <c:pt idx="5">
                  <c:v>26.24</c:v>
                </c:pt>
                <c:pt idx="6">
                  <c:v>28.74</c:v>
                </c:pt>
                <c:pt idx="7">
                  <c:v>29.12</c:v>
                </c:pt>
                <c:pt idx="8">
                  <c:v>29.49</c:v>
                </c:pt>
                <c:pt idx="9">
                  <c:v>30.19</c:v>
                </c:pt>
                <c:pt idx="10">
                  <c:v>31.23</c:v>
                </c:pt>
                <c:pt idx="11">
                  <c:v>33.65</c:v>
                </c:pt>
                <c:pt idx="12">
                  <c:v>33.94</c:v>
                </c:pt>
                <c:pt idx="13">
                  <c:v>36.07</c:v>
                </c:pt>
                <c:pt idx="14">
                  <c:v>42.06</c:v>
                </c:pt>
                <c:pt idx="15">
                  <c:v>43.98</c:v>
                </c:pt>
                <c:pt idx="16">
                  <c:v>50.08</c:v>
                </c:pt>
                <c:pt idx="17">
                  <c:v>51.9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569433920"/>
        <c:axId val="569430592"/>
      </c:barChart>
      <c:lineChart>
        <c:grouping val="standard"/>
        <c:varyColors val="0"/>
        <c:ser>
          <c:idx val="2"/>
          <c:order val="1"/>
          <c:tx>
            <c:strRef>
              <c:f>Data!$BZ$3</c:f>
              <c:strCache>
                <c:ptCount val="1"/>
                <c:pt idx="0">
                  <c:v>Express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val>
            <c:numRef>
              <c:f>Data!$BZ$4:$BZ$21</c:f>
              <c:numCache>
                <c:formatCode>"$"#,##0.00</c:formatCode>
                <c:ptCount val="18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45</c:v>
                </c:pt>
                <c:pt idx="12">
                  <c:v>45</c:v>
                </c:pt>
                <c:pt idx="13">
                  <c:v>45</c:v>
                </c:pt>
                <c:pt idx="14">
                  <c:v>45</c:v>
                </c:pt>
                <c:pt idx="15">
                  <c:v>45</c:v>
                </c:pt>
                <c:pt idx="16">
                  <c:v>45</c:v>
                </c:pt>
                <c:pt idx="17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67-4532-AB92-69769619D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9433920"/>
        <c:axId val="569430592"/>
      </c:lineChart>
      <c:catAx>
        <c:axId val="56943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0592"/>
        <c:crosses val="autoZero"/>
        <c:auto val="1"/>
        <c:lblAlgn val="ctr"/>
        <c:lblOffset val="100"/>
        <c:noMultiLvlLbl val="0"/>
      </c:catAx>
      <c:valAx>
        <c:axId val="5694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3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Daily Ridership (WD, SA, SU)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Charts!$N$2</c:f>
              <c:strCache>
                <c:ptCount val="1"/>
                <c:pt idx="0">
                  <c:v>Weekday Rides</c:v>
                </c:pt>
              </c:strCache>
            </c:strRef>
          </c:tx>
          <c:spPr>
            <a:ln w="7620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rgbClr val="0033A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Mar 21</c:v>
                </c:pt>
                <c:pt idx="1">
                  <c:v>Apr 21</c:v>
                </c:pt>
                <c:pt idx="2">
                  <c:v>May 21</c:v>
                </c:pt>
                <c:pt idx="3">
                  <c:v>Jun 21</c:v>
                </c:pt>
                <c:pt idx="4">
                  <c:v>Jul 21</c:v>
                </c:pt>
                <c:pt idx="5">
                  <c:v>Aug 21</c:v>
                </c:pt>
                <c:pt idx="6">
                  <c:v>Sep 21</c:v>
                </c:pt>
                <c:pt idx="7">
                  <c:v>Oct 21</c:v>
                </c:pt>
                <c:pt idx="8">
                  <c:v>Nov 21</c:v>
                </c:pt>
                <c:pt idx="9">
                  <c:v>Dec 21</c:v>
                </c:pt>
                <c:pt idx="10">
                  <c:v>Jan 22</c:v>
                </c:pt>
                <c:pt idx="11">
                  <c:v>Feb 22</c:v>
                </c:pt>
                <c:pt idx="12">
                  <c:v>Mar 22</c:v>
                </c:pt>
                <c:pt idx="13">
                  <c:v>Apr 22</c:v>
                </c:pt>
                <c:pt idx="14">
                  <c:v>May 22</c:v>
                </c:pt>
                <c:pt idx="15">
                  <c:v>Jun 22</c:v>
                </c:pt>
                <c:pt idx="16">
                  <c:v>Jul 22</c:v>
                </c:pt>
                <c:pt idx="17">
                  <c:v>Aug 22</c:v>
                </c:pt>
                <c:pt idx="18">
                  <c:v>Sep 22</c:v>
                </c:pt>
                <c:pt idx="19">
                  <c:v>Oct 22</c:v>
                </c:pt>
                <c:pt idx="20">
                  <c:v>Nov 22</c:v>
                </c:pt>
                <c:pt idx="21">
                  <c:v>Dec 22</c:v>
                </c:pt>
                <c:pt idx="22">
                  <c:v>Jan 23</c:v>
                </c:pt>
                <c:pt idx="23">
                  <c:v>Feb 23</c:v>
                </c:pt>
                <c:pt idx="24">
                  <c:v>Mar 23</c:v>
                </c:pt>
              </c:strCache>
            </c:strRef>
          </c:cat>
          <c:val>
            <c:numRef>
              <c:f>Charts!$N$3:$N$27</c:f>
              <c:numCache>
                <c:formatCode>#,##0</c:formatCode>
                <c:ptCount val="25"/>
                <c:pt idx="0">
                  <c:v>21360</c:v>
                </c:pt>
                <c:pt idx="1">
                  <c:v>25351</c:v>
                </c:pt>
                <c:pt idx="2">
                  <c:v>25048</c:v>
                </c:pt>
                <c:pt idx="3">
                  <c:v>22268</c:v>
                </c:pt>
                <c:pt idx="4">
                  <c:v>22427</c:v>
                </c:pt>
                <c:pt idx="5">
                  <c:v>25568</c:v>
                </c:pt>
                <c:pt idx="6">
                  <c:v>31907</c:v>
                </c:pt>
                <c:pt idx="7">
                  <c:v>33033</c:v>
                </c:pt>
                <c:pt idx="8">
                  <c:v>31617</c:v>
                </c:pt>
                <c:pt idx="9">
                  <c:v>27063</c:v>
                </c:pt>
                <c:pt idx="10">
                  <c:v>24819</c:v>
                </c:pt>
                <c:pt idx="11">
                  <c:v>28290</c:v>
                </c:pt>
                <c:pt idx="12">
                  <c:v>30090</c:v>
                </c:pt>
                <c:pt idx="13">
                  <c:v>33437</c:v>
                </c:pt>
                <c:pt idx="14">
                  <c:v>33852</c:v>
                </c:pt>
                <c:pt idx="15">
                  <c:v>28942</c:v>
                </c:pt>
                <c:pt idx="16">
                  <c:v>27354</c:v>
                </c:pt>
                <c:pt idx="17">
                  <c:v>32131</c:v>
                </c:pt>
                <c:pt idx="18">
                  <c:v>39193</c:v>
                </c:pt>
                <c:pt idx="19">
                  <c:v>39250</c:v>
                </c:pt>
                <c:pt idx="20">
                  <c:v>35829</c:v>
                </c:pt>
                <c:pt idx="21">
                  <c:v>29281</c:v>
                </c:pt>
                <c:pt idx="22">
                  <c:v>40603</c:v>
                </c:pt>
                <c:pt idx="23">
                  <c:v>42646.651816904399</c:v>
                </c:pt>
                <c:pt idx="24">
                  <c:v>40264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145-4034-BE4F-AD391C3BDF4F}"/>
            </c:ext>
          </c:extLst>
        </c:ser>
        <c:ser>
          <c:idx val="1"/>
          <c:order val="1"/>
          <c:tx>
            <c:strRef>
              <c:f>Charts!$O$2</c:f>
              <c:strCache>
                <c:ptCount val="1"/>
                <c:pt idx="0">
                  <c:v>Saturday Rides</c:v>
                </c:pt>
              </c:strCache>
            </c:strRef>
          </c:tx>
          <c:spPr>
            <a:ln w="7620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Mar 21</c:v>
                </c:pt>
                <c:pt idx="1">
                  <c:v>Apr 21</c:v>
                </c:pt>
                <c:pt idx="2">
                  <c:v>May 21</c:v>
                </c:pt>
                <c:pt idx="3">
                  <c:v>Jun 21</c:v>
                </c:pt>
                <c:pt idx="4">
                  <c:v>Jul 21</c:v>
                </c:pt>
                <c:pt idx="5">
                  <c:v>Aug 21</c:v>
                </c:pt>
                <c:pt idx="6">
                  <c:v>Sep 21</c:v>
                </c:pt>
                <c:pt idx="7">
                  <c:v>Oct 21</c:v>
                </c:pt>
                <c:pt idx="8">
                  <c:v>Nov 21</c:v>
                </c:pt>
                <c:pt idx="9">
                  <c:v>Dec 21</c:v>
                </c:pt>
                <c:pt idx="10">
                  <c:v>Jan 22</c:v>
                </c:pt>
                <c:pt idx="11">
                  <c:v>Feb 22</c:v>
                </c:pt>
                <c:pt idx="12">
                  <c:v>Mar 22</c:v>
                </c:pt>
                <c:pt idx="13">
                  <c:v>Apr 22</c:v>
                </c:pt>
                <c:pt idx="14">
                  <c:v>May 22</c:v>
                </c:pt>
                <c:pt idx="15">
                  <c:v>Jun 22</c:v>
                </c:pt>
                <c:pt idx="16">
                  <c:v>Jul 22</c:v>
                </c:pt>
                <c:pt idx="17">
                  <c:v>Aug 22</c:v>
                </c:pt>
                <c:pt idx="18">
                  <c:v>Sep 22</c:v>
                </c:pt>
                <c:pt idx="19">
                  <c:v>Oct 22</c:v>
                </c:pt>
                <c:pt idx="20">
                  <c:v>Nov 22</c:v>
                </c:pt>
                <c:pt idx="21">
                  <c:v>Dec 22</c:v>
                </c:pt>
                <c:pt idx="22">
                  <c:v>Jan 23</c:v>
                </c:pt>
                <c:pt idx="23">
                  <c:v>Feb 23</c:v>
                </c:pt>
                <c:pt idx="24">
                  <c:v>Mar 23</c:v>
                </c:pt>
              </c:strCache>
            </c:strRef>
          </c:cat>
          <c:val>
            <c:numRef>
              <c:f>Charts!$O$3:$O$27</c:f>
              <c:numCache>
                <c:formatCode>#,##0</c:formatCode>
                <c:ptCount val="25"/>
                <c:pt idx="0">
                  <c:v>12764</c:v>
                </c:pt>
                <c:pt idx="1">
                  <c:v>11903</c:v>
                </c:pt>
                <c:pt idx="2">
                  <c:v>12587</c:v>
                </c:pt>
                <c:pt idx="3">
                  <c:v>12947</c:v>
                </c:pt>
                <c:pt idx="4">
                  <c:v>13059</c:v>
                </c:pt>
                <c:pt idx="5">
                  <c:v>14336</c:v>
                </c:pt>
                <c:pt idx="6">
                  <c:v>14374</c:v>
                </c:pt>
                <c:pt idx="7">
                  <c:v>14458</c:v>
                </c:pt>
                <c:pt idx="8">
                  <c:v>12775</c:v>
                </c:pt>
                <c:pt idx="9">
                  <c:v>10429</c:v>
                </c:pt>
                <c:pt idx="10">
                  <c:v>10482</c:v>
                </c:pt>
                <c:pt idx="11">
                  <c:v>12756</c:v>
                </c:pt>
                <c:pt idx="12">
                  <c:v>11303</c:v>
                </c:pt>
                <c:pt idx="13">
                  <c:v>14873</c:v>
                </c:pt>
                <c:pt idx="14">
                  <c:v>15518</c:v>
                </c:pt>
                <c:pt idx="15">
                  <c:v>17492</c:v>
                </c:pt>
                <c:pt idx="16">
                  <c:v>23339.200000000001</c:v>
                </c:pt>
                <c:pt idx="17">
                  <c:v>22858</c:v>
                </c:pt>
                <c:pt idx="18">
                  <c:v>19743</c:v>
                </c:pt>
                <c:pt idx="19">
                  <c:v>19524</c:v>
                </c:pt>
                <c:pt idx="20">
                  <c:v>15925</c:v>
                </c:pt>
                <c:pt idx="21">
                  <c:v>14511</c:v>
                </c:pt>
                <c:pt idx="22">
                  <c:v>20598</c:v>
                </c:pt>
                <c:pt idx="23">
                  <c:v>21526.673598874106</c:v>
                </c:pt>
                <c:pt idx="24">
                  <c:v>19140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145-4034-BE4F-AD391C3BDF4F}"/>
            </c:ext>
          </c:extLst>
        </c:ser>
        <c:ser>
          <c:idx val="2"/>
          <c:order val="2"/>
          <c:tx>
            <c:strRef>
              <c:f>Charts!$P$2</c:f>
              <c:strCache>
                <c:ptCount val="1"/>
                <c:pt idx="0">
                  <c:v>Sunday Rides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Charts!$M$3:$M$27</c:f>
              <c:strCache>
                <c:ptCount val="25"/>
                <c:pt idx="0">
                  <c:v>Mar 21</c:v>
                </c:pt>
                <c:pt idx="1">
                  <c:v>Apr 21</c:v>
                </c:pt>
                <c:pt idx="2">
                  <c:v>May 21</c:v>
                </c:pt>
                <c:pt idx="3">
                  <c:v>Jun 21</c:v>
                </c:pt>
                <c:pt idx="4">
                  <c:v>Jul 21</c:v>
                </c:pt>
                <c:pt idx="5">
                  <c:v>Aug 21</c:v>
                </c:pt>
                <c:pt idx="6">
                  <c:v>Sep 21</c:v>
                </c:pt>
                <c:pt idx="7">
                  <c:v>Oct 21</c:v>
                </c:pt>
                <c:pt idx="8">
                  <c:v>Nov 21</c:v>
                </c:pt>
                <c:pt idx="9">
                  <c:v>Dec 21</c:v>
                </c:pt>
                <c:pt idx="10">
                  <c:v>Jan 22</c:v>
                </c:pt>
                <c:pt idx="11">
                  <c:v>Feb 22</c:v>
                </c:pt>
                <c:pt idx="12">
                  <c:v>Mar 22</c:v>
                </c:pt>
                <c:pt idx="13">
                  <c:v>Apr 22</c:v>
                </c:pt>
                <c:pt idx="14">
                  <c:v>May 22</c:v>
                </c:pt>
                <c:pt idx="15">
                  <c:v>Jun 22</c:v>
                </c:pt>
                <c:pt idx="16">
                  <c:v>Jul 22</c:v>
                </c:pt>
                <c:pt idx="17">
                  <c:v>Aug 22</c:v>
                </c:pt>
                <c:pt idx="18">
                  <c:v>Sep 22</c:v>
                </c:pt>
                <c:pt idx="19">
                  <c:v>Oct 22</c:v>
                </c:pt>
                <c:pt idx="20">
                  <c:v>Nov 22</c:v>
                </c:pt>
                <c:pt idx="21">
                  <c:v>Dec 22</c:v>
                </c:pt>
                <c:pt idx="22">
                  <c:v>Jan 23</c:v>
                </c:pt>
                <c:pt idx="23">
                  <c:v>Feb 23</c:v>
                </c:pt>
                <c:pt idx="24">
                  <c:v>Mar 23</c:v>
                </c:pt>
              </c:strCache>
            </c:strRef>
          </c:cat>
          <c:val>
            <c:numRef>
              <c:f>Charts!$P$3:$P$27</c:f>
              <c:numCache>
                <c:formatCode>#,##0</c:formatCode>
                <c:ptCount val="25"/>
                <c:pt idx="0">
                  <c:v>7555</c:v>
                </c:pt>
                <c:pt idx="1">
                  <c:v>8194</c:v>
                </c:pt>
                <c:pt idx="2">
                  <c:v>8406</c:v>
                </c:pt>
                <c:pt idx="3">
                  <c:v>8837</c:v>
                </c:pt>
                <c:pt idx="4">
                  <c:v>9854</c:v>
                </c:pt>
                <c:pt idx="5">
                  <c:v>9313</c:v>
                </c:pt>
                <c:pt idx="6">
                  <c:v>10050</c:v>
                </c:pt>
                <c:pt idx="7">
                  <c:v>9340</c:v>
                </c:pt>
                <c:pt idx="8">
                  <c:v>10220</c:v>
                </c:pt>
                <c:pt idx="9">
                  <c:v>8722</c:v>
                </c:pt>
                <c:pt idx="10">
                  <c:v>8082</c:v>
                </c:pt>
                <c:pt idx="11">
                  <c:v>9589</c:v>
                </c:pt>
                <c:pt idx="12">
                  <c:v>9598</c:v>
                </c:pt>
                <c:pt idx="13">
                  <c:v>10727</c:v>
                </c:pt>
                <c:pt idx="14">
                  <c:v>12022</c:v>
                </c:pt>
                <c:pt idx="15">
                  <c:v>12264</c:v>
                </c:pt>
                <c:pt idx="16">
                  <c:v>17647</c:v>
                </c:pt>
                <c:pt idx="17">
                  <c:v>18796</c:v>
                </c:pt>
                <c:pt idx="18">
                  <c:v>14607</c:v>
                </c:pt>
                <c:pt idx="19">
                  <c:v>13016</c:v>
                </c:pt>
                <c:pt idx="20">
                  <c:v>11259</c:v>
                </c:pt>
                <c:pt idx="21">
                  <c:v>9904</c:v>
                </c:pt>
                <c:pt idx="22">
                  <c:v>15609</c:v>
                </c:pt>
                <c:pt idx="23">
                  <c:v>16125</c:v>
                </c:pt>
                <c:pt idx="24">
                  <c:v>15033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145-4034-BE4F-AD391C3BD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8677408"/>
        <c:axId val="282794736"/>
      </c:lineChart>
      <c:catAx>
        <c:axId val="3786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794736"/>
        <c:crosses val="autoZero"/>
        <c:auto val="1"/>
        <c:lblAlgn val="ctr"/>
        <c:lblOffset val="100"/>
        <c:noMultiLvlLbl val="0"/>
      </c:catAx>
      <c:valAx>
        <c:axId val="28279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67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Charts!$AC$2</c:f>
              <c:strCache>
                <c:ptCount val="1"/>
                <c:pt idx="0">
                  <c:v>Local PPH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Charts!$AC$3:$AC$14</c:f>
              <c:numCache>
                <c:formatCode>0.0</c:formatCode>
                <c:ptCount val="12"/>
                <c:pt idx="0">
                  <c:v>13.1488468858795</c:v>
                </c:pt>
                <c:pt idx="1">
                  <c:v>13.3270980849015</c:v>
                </c:pt>
                <c:pt idx="2">
                  <c:v>12.157416632601601</c:v>
                </c:pt>
                <c:pt idx="3">
                  <c:v>12.5600657370096</c:v>
                </c:pt>
                <c:pt idx="4">
                  <c:v>13.002198292290499</c:v>
                </c:pt>
                <c:pt idx="5">
                  <c:v>15.5679602637078</c:v>
                </c:pt>
                <c:pt idx="6">
                  <c:v>15.419693308477701</c:v>
                </c:pt>
                <c:pt idx="7">
                  <c:v>13.916314620265</c:v>
                </c:pt>
                <c:pt idx="8">
                  <c:v>11.1492733027853</c:v>
                </c:pt>
                <c:pt idx="9">
                  <c:v>17.8</c:v>
                </c:pt>
                <c:pt idx="10">
                  <c:v>18.600000000000001</c:v>
                </c:pt>
                <c:pt idx="11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1979393744"/>
        <c:axId val="1979386256"/>
      </c:barChart>
      <c:lineChart>
        <c:grouping val="standard"/>
        <c:varyColors val="0"/>
        <c:ser>
          <c:idx val="1"/>
          <c:order val="1"/>
          <c:tx>
            <c:strRef>
              <c:f>Charts!$AD$2</c:f>
              <c:strCache>
                <c:ptCount val="1"/>
                <c:pt idx="0">
                  <c:v>Local PPH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Charts!$AD$3:$AD$14</c:f>
              <c:numCache>
                <c:formatCode>0.0</c:formatCode>
                <c:ptCount val="12"/>
                <c:pt idx="0">
                  <c:v>15.9</c:v>
                </c:pt>
                <c:pt idx="1">
                  <c:v>15.9</c:v>
                </c:pt>
                <c:pt idx="2">
                  <c:v>15.9</c:v>
                </c:pt>
                <c:pt idx="3">
                  <c:v>15.9</c:v>
                </c:pt>
                <c:pt idx="4">
                  <c:v>15.9</c:v>
                </c:pt>
                <c:pt idx="5">
                  <c:v>15.9</c:v>
                </c:pt>
                <c:pt idx="6">
                  <c:v>15.9</c:v>
                </c:pt>
                <c:pt idx="7">
                  <c:v>15.9</c:v>
                </c:pt>
                <c:pt idx="8">
                  <c:v>15.9</c:v>
                </c:pt>
                <c:pt idx="9">
                  <c:v>15.9</c:v>
                </c:pt>
                <c:pt idx="10">
                  <c:v>15.9</c:v>
                </c:pt>
                <c:pt idx="11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4D-416F-A3F7-73F0BA631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9393744"/>
        <c:axId val="1979386256"/>
      </c:lineChart>
      <c:catAx>
        <c:axId val="19793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86256"/>
        <c:crosses val="autoZero"/>
        <c:auto val="1"/>
        <c:lblAlgn val="ctr"/>
        <c:lblOffset val="100"/>
        <c:noMultiLvlLbl val="0"/>
      </c:catAx>
      <c:valAx>
        <c:axId val="197938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93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Local Service Cost Recovery &amp;</a:t>
            </a:r>
          </a:p>
          <a:p>
            <a:pPr>
              <a:defRPr/>
            </a:pPr>
            <a:r>
              <a:rPr lang="en-US"/>
              <a:t>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Charts!$AE$2</c:f>
              <c:strCache>
                <c:ptCount val="1"/>
                <c:pt idx="0">
                  <c:v>Local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Charts!$AE$3:$AE$14</c:f>
              <c:numCache>
                <c:formatCode>0.0%</c:formatCode>
                <c:ptCount val="12"/>
                <c:pt idx="0">
                  <c:v>0.13400000000000001</c:v>
                </c:pt>
                <c:pt idx="1">
                  <c:v>0.12</c:v>
                </c:pt>
                <c:pt idx="2">
                  <c:v>0.10100000000000001</c:v>
                </c:pt>
                <c:pt idx="3">
                  <c:v>8.3000000000000004E-2</c:v>
                </c:pt>
                <c:pt idx="4">
                  <c:v>0.11</c:v>
                </c:pt>
                <c:pt idx="5">
                  <c:v>0.114</c:v>
                </c:pt>
                <c:pt idx="6">
                  <c:v>0.17299999999999999</c:v>
                </c:pt>
                <c:pt idx="7">
                  <c:v>0.14000000000000001</c:v>
                </c:pt>
                <c:pt idx="8">
                  <c:v>9.6000000000000002E-2</c:v>
                </c:pt>
                <c:pt idx="9">
                  <c:v>9.9000000000000005E-2</c:v>
                </c:pt>
                <c:pt idx="10">
                  <c:v>0.14199999999999999</c:v>
                </c:pt>
                <c:pt idx="11">
                  <c:v>0.13100000000000001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83462656"/>
        <c:axId val="683456416"/>
      </c:barChart>
      <c:lineChart>
        <c:grouping val="standard"/>
        <c:varyColors val="0"/>
        <c:ser>
          <c:idx val="1"/>
          <c:order val="1"/>
          <c:tx>
            <c:strRef>
              <c:f>Charts!$AF$2</c:f>
              <c:strCache>
                <c:ptCount val="1"/>
                <c:pt idx="0">
                  <c:v>Local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Charts!$AF$3:$AF$14</c:f>
              <c:numCache>
                <c:formatCode>0.0%</c:formatCode>
                <c:ptCount val="12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7-4FCC-86D0-A0F47931E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3462656"/>
        <c:axId val="683456416"/>
      </c:lineChart>
      <c:catAx>
        <c:axId val="6834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56416"/>
        <c:crosses val="autoZero"/>
        <c:auto val="1"/>
        <c:lblAlgn val="ctr"/>
        <c:lblOffset val="100"/>
        <c:noMultiLvlLbl val="0"/>
      </c:catAx>
      <c:valAx>
        <c:axId val="68345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346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Productivity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Charts!$AG$2</c:f>
              <c:strCache>
                <c:ptCount val="1"/>
                <c:pt idx="0">
                  <c:v>Express PPT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Charts!$AG$3:$AG$14</c:f>
              <c:numCache>
                <c:formatCode>0.0</c:formatCode>
                <c:ptCount val="12"/>
                <c:pt idx="0">
                  <c:v>5.64553093964859</c:v>
                </c:pt>
                <c:pt idx="1">
                  <c:v>5.9579133064516103</c:v>
                </c:pt>
                <c:pt idx="2">
                  <c:v>4.8795394154118696</c:v>
                </c:pt>
                <c:pt idx="3">
                  <c:v>5.1156528011541198</c:v>
                </c:pt>
                <c:pt idx="4">
                  <c:v>5.2965862143944298</c:v>
                </c:pt>
                <c:pt idx="5">
                  <c:v>5.8259231348907301</c:v>
                </c:pt>
                <c:pt idx="6">
                  <c:v>5.7289952630266798</c:v>
                </c:pt>
                <c:pt idx="7">
                  <c:v>5.6619310707708497</c:v>
                </c:pt>
                <c:pt idx="8">
                  <c:v>4.3753394894079296</c:v>
                </c:pt>
                <c:pt idx="9">
                  <c:v>7.3</c:v>
                </c:pt>
                <c:pt idx="10">
                  <c:v>7.5</c:v>
                </c:pt>
                <c:pt idx="11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695550400"/>
        <c:axId val="695555392"/>
      </c:barChart>
      <c:lineChart>
        <c:grouping val="standard"/>
        <c:varyColors val="0"/>
        <c:ser>
          <c:idx val="1"/>
          <c:order val="1"/>
          <c:tx>
            <c:strRef>
              <c:f>Charts!$AH$2</c:f>
              <c:strCache>
                <c:ptCount val="1"/>
                <c:pt idx="0">
                  <c:v>Express PPT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Charts!$AH$3:$AH$14</c:f>
              <c:numCache>
                <c:formatCode>0.0</c:formatCode>
                <c:ptCount val="12"/>
                <c:pt idx="0">
                  <c:v>11.4</c:v>
                </c:pt>
                <c:pt idx="1">
                  <c:v>11.4</c:v>
                </c:pt>
                <c:pt idx="2">
                  <c:v>11.4</c:v>
                </c:pt>
                <c:pt idx="3">
                  <c:v>11.4</c:v>
                </c:pt>
                <c:pt idx="4">
                  <c:v>11.4</c:v>
                </c:pt>
                <c:pt idx="5">
                  <c:v>11.4</c:v>
                </c:pt>
                <c:pt idx="6">
                  <c:v>11.4</c:v>
                </c:pt>
                <c:pt idx="7">
                  <c:v>11.4</c:v>
                </c:pt>
                <c:pt idx="8">
                  <c:v>11.4</c:v>
                </c:pt>
                <c:pt idx="9">
                  <c:v>11.4</c:v>
                </c:pt>
                <c:pt idx="10">
                  <c:v>11.4</c:v>
                </c:pt>
                <c:pt idx="11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D-411A-9FC1-1005F791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550400"/>
        <c:axId val="695555392"/>
      </c:lineChart>
      <c:catAx>
        <c:axId val="69555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5392"/>
        <c:crosses val="autoZero"/>
        <c:auto val="1"/>
        <c:lblAlgn val="ctr"/>
        <c:lblOffset val="100"/>
        <c:noMultiLvlLbl val="0"/>
      </c:catAx>
      <c:valAx>
        <c:axId val="69555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55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Express Service Cost Recovery % (Last 12 Month)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Charts!$AI$2</c:f>
              <c:strCache>
                <c:ptCount val="1"/>
                <c:pt idx="0">
                  <c:v>Express Cost Recovery %</c:v>
                </c:pt>
              </c:strCache>
            </c:strRef>
          </c:tx>
          <c:spPr>
            <a:solidFill>
              <a:srgbClr val="C2D12E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Charts!$AI$3:$AI$14</c:f>
              <c:numCache>
                <c:formatCode>0.0%</c:formatCode>
                <c:ptCount val="12"/>
                <c:pt idx="0">
                  <c:v>0.188</c:v>
                </c:pt>
                <c:pt idx="1">
                  <c:v>0.18</c:v>
                </c:pt>
                <c:pt idx="2">
                  <c:v>0.154</c:v>
                </c:pt>
                <c:pt idx="3">
                  <c:v>0.16400000000000001</c:v>
                </c:pt>
                <c:pt idx="4">
                  <c:v>0.158</c:v>
                </c:pt>
                <c:pt idx="5">
                  <c:v>0.16800000000000001</c:v>
                </c:pt>
                <c:pt idx="6">
                  <c:v>0.20899999999999999</c:v>
                </c:pt>
                <c:pt idx="7">
                  <c:v>0.182</c:v>
                </c:pt>
                <c:pt idx="8">
                  <c:v>0.17199999999999999</c:v>
                </c:pt>
                <c:pt idx="9">
                  <c:v>0.19500000000000001</c:v>
                </c:pt>
                <c:pt idx="10">
                  <c:v>0.218</c:v>
                </c:pt>
                <c:pt idx="11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721573232"/>
        <c:axId val="721567408"/>
      </c:barChart>
      <c:lineChart>
        <c:grouping val="standard"/>
        <c:varyColors val="0"/>
        <c:ser>
          <c:idx val="1"/>
          <c:order val="1"/>
          <c:tx>
            <c:strRef>
              <c:f>Charts!$AJ$2</c:f>
              <c:strCache>
                <c:ptCount val="1"/>
                <c:pt idx="0">
                  <c:v>Express Cost Recovery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Charts!$AB$3:$AB$14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Charts!$AJ$3:$AJ$14</c:f>
              <c:numCache>
                <c:formatCode>0.0%</c:formatCode>
                <c:ptCount val="12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  <c:pt idx="11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02-41B8-9D85-7BC1EC65A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1573232"/>
        <c:axId val="721567408"/>
      </c:lineChart>
      <c:catAx>
        <c:axId val="7215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67408"/>
        <c:crosses val="autoZero"/>
        <c:auto val="1"/>
        <c:lblAlgn val="ctr"/>
        <c:lblOffset val="100"/>
        <c:noMultiLvlLbl val="0"/>
      </c:catAx>
      <c:valAx>
        <c:axId val="72156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5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On-Time Performance Local &amp; Express Service (Last 12 Months)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Charts!$AM$2</c:f>
              <c:strCache>
                <c:ptCount val="1"/>
                <c:pt idx="0">
                  <c:v>Local OTP</c:v>
                </c:pt>
              </c:strCache>
            </c:strRef>
          </c:tx>
          <c:spPr>
            <a:ln w="57150" cap="rnd">
              <a:solidFill>
                <a:srgbClr val="0033A1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0033A1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Charts!$AM$3:$AM$14</c:f>
              <c:numCache>
                <c:formatCode>0.0%</c:formatCode>
                <c:ptCount val="12"/>
                <c:pt idx="0">
                  <c:v>0.81120371580524198</c:v>
                </c:pt>
                <c:pt idx="1">
                  <c:v>0.79594881871282297</c:v>
                </c:pt>
                <c:pt idx="2">
                  <c:v>0.80295807978363798</c:v>
                </c:pt>
                <c:pt idx="3">
                  <c:v>0.80148135269060194</c:v>
                </c:pt>
                <c:pt idx="4">
                  <c:v>0.78062034080531595</c:v>
                </c:pt>
                <c:pt idx="5">
                  <c:v>0.76318227579678999</c:v>
                </c:pt>
                <c:pt idx="6">
                  <c:v>0.77586951291456996</c:v>
                </c:pt>
                <c:pt idx="7">
                  <c:v>0.80691328199036305</c:v>
                </c:pt>
                <c:pt idx="8">
                  <c:v>0.78823132246202898</c:v>
                </c:pt>
                <c:pt idx="9">
                  <c:v>0.80038032551766503</c:v>
                </c:pt>
                <c:pt idx="10">
                  <c:v>0.80038032551766503</c:v>
                </c:pt>
                <c:pt idx="11">
                  <c:v>0.80800000000000005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CA-40DB-8E1C-9623EB360117}"/>
            </c:ext>
          </c:extLst>
        </c:ser>
        <c:ser>
          <c:idx val="1"/>
          <c:order val="1"/>
          <c:tx>
            <c:strRef>
              <c:f>Charts!$AN$2</c:f>
              <c:strCache>
                <c:ptCount val="1"/>
                <c:pt idx="0">
                  <c:v>Express OTP</c:v>
                </c:pt>
              </c:strCache>
            </c:strRef>
          </c:tx>
          <c:spPr>
            <a:ln w="57150" cap="rnd">
              <a:solidFill>
                <a:srgbClr val="C2D12E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8"/>
            <c:spPr>
              <a:solidFill>
                <a:srgbClr val="C2D12E"/>
              </a:solidFill>
              <a:ln w="571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cat>
            <c:strRef>
              <c:f>Charts!$AL$3:$AL$14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Charts!$AN$3:$AN$14</c:f>
              <c:numCache>
                <c:formatCode>0.0%</c:formatCode>
                <c:ptCount val="12"/>
                <c:pt idx="0">
                  <c:v>0.81622234826999396</c:v>
                </c:pt>
                <c:pt idx="1">
                  <c:v>0.80498605871740203</c:v>
                </c:pt>
                <c:pt idx="2">
                  <c:v>0.82132587238672605</c:v>
                </c:pt>
                <c:pt idx="3">
                  <c:v>0.82336255801959801</c:v>
                </c:pt>
                <c:pt idx="4">
                  <c:v>0.78553789164994603</c:v>
                </c:pt>
                <c:pt idx="5">
                  <c:v>0.74316939890710398</c:v>
                </c:pt>
                <c:pt idx="6">
                  <c:v>0.75687953175504497</c:v>
                </c:pt>
                <c:pt idx="7">
                  <c:v>0.78736092567868299</c:v>
                </c:pt>
                <c:pt idx="8">
                  <c:v>0.80240652346857599</c:v>
                </c:pt>
                <c:pt idx="9">
                  <c:v>0.80262282619025005</c:v>
                </c:pt>
                <c:pt idx="10">
                  <c:v>0.81899999999999995</c:v>
                </c:pt>
                <c:pt idx="11">
                  <c:v>0.80600000000000005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CA-40DB-8E1C-9623EB360117}"/>
            </c:ext>
          </c:extLst>
        </c:ser>
        <c:ser>
          <c:idx val="2"/>
          <c:order val="2"/>
          <c:tx>
            <c:strRef>
              <c:f>Charts!$AO$2</c:f>
              <c:strCache>
                <c:ptCount val="1"/>
                <c:pt idx="0">
                  <c:v>OTP KPI</c:v>
                </c:pt>
              </c:strCache>
            </c:strRef>
          </c:tx>
          <c:spPr>
            <a:ln w="57150" cap="rnd">
              <a:solidFill>
                <a:srgbClr val="DB651F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Charts!$AL$3:$AL$14</c:f>
              <c:strCache>
                <c:ptCount val="12"/>
                <c:pt idx="0">
                  <c:v>Apr 22</c:v>
                </c:pt>
                <c:pt idx="1">
                  <c:v>May 22</c:v>
                </c:pt>
                <c:pt idx="2">
                  <c:v>Jun 22</c:v>
                </c:pt>
                <c:pt idx="3">
                  <c:v>Jul 22</c:v>
                </c:pt>
                <c:pt idx="4">
                  <c:v>Aug 22</c:v>
                </c:pt>
                <c:pt idx="5">
                  <c:v>Sep 22</c:v>
                </c:pt>
                <c:pt idx="6">
                  <c:v>Oct 22</c:v>
                </c:pt>
                <c:pt idx="7">
                  <c:v>Nov 22</c:v>
                </c:pt>
                <c:pt idx="8">
                  <c:v>Dec 22</c:v>
                </c:pt>
                <c:pt idx="9">
                  <c:v>Jan 23</c:v>
                </c:pt>
                <c:pt idx="10">
                  <c:v>Feb 23</c:v>
                </c:pt>
                <c:pt idx="11">
                  <c:v>Mar 23</c:v>
                </c:pt>
              </c:strCache>
            </c:strRef>
          </c:cat>
          <c:val>
            <c:numRef>
              <c:f>Charts!$AO$3:$AO$14</c:f>
              <c:numCache>
                <c:formatCode>0.0%</c:formatCode>
                <c:ptCount val="12"/>
                <c:pt idx="0">
                  <c:v>0.85</c:v>
                </c:pt>
                <c:pt idx="1">
                  <c:v>0.85</c:v>
                </c:pt>
                <c:pt idx="2">
                  <c:v>0.85</c:v>
                </c:pt>
                <c:pt idx="3">
                  <c:v>0.85</c:v>
                </c:pt>
                <c:pt idx="4">
                  <c:v>0.85</c:v>
                </c:pt>
                <c:pt idx="5">
                  <c:v>0.85</c:v>
                </c:pt>
                <c:pt idx="6">
                  <c:v>0.85</c:v>
                </c:pt>
                <c:pt idx="7">
                  <c:v>0.85</c:v>
                </c:pt>
                <c:pt idx="8">
                  <c:v>0.85</c:v>
                </c:pt>
                <c:pt idx="9">
                  <c:v>0.85</c:v>
                </c:pt>
                <c:pt idx="10">
                  <c:v>0.85</c:v>
                </c:pt>
                <c:pt idx="11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CA-40DB-8E1C-9623EB360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11520"/>
        <c:axId val="691707776"/>
      </c:lineChart>
      <c:catAx>
        <c:axId val="6917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07776"/>
        <c:crosses val="autoZero"/>
        <c:auto val="1"/>
        <c:lblAlgn val="ctr"/>
        <c:lblOffset val="100"/>
        <c:noMultiLvlLbl val="0"/>
      </c:catAx>
      <c:valAx>
        <c:axId val="6917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7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Fixed-Route Missed Trips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Charts!$AR$2</c:f>
              <c:strCache>
                <c:ptCount val="1"/>
                <c:pt idx="0">
                  <c:v>Monthly Missed Trips</c:v>
                </c:pt>
              </c:strCache>
            </c:strRef>
          </c:tx>
          <c:spPr>
            <a:ln w="762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2D12E"/>
              </a:solidFill>
              <a:ln w="12700">
                <a:solidFill>
                  <a:schemeClr val="accent1"/>
                </a:solidFill>
              </a:ln>
              <a:effectLst/>
            </c:spPr>
          </c:marker>
          <c:cat>
            <c:strRef>
              <c:f>Charts!$AQ$3:$AQ$26</c:f>
              <c:strCache>
                <c:ptCount val="24"/>
                <c:pt idx="0">
                  <c:v>Apr 21</c:v>
                </c:pt>
                <c:pt idx="1">
                  <c:v>May 21</c:v>
                </c:pt>
                <c:pt idx="2">
                  <c:v>Jun 21</c:v>
                </c:pt>
                <c:pt idx="3">
                  <c:v>Jul 21</c:v>
                </c:pt>
                <c:pt idx="4">
                  <c:v>Aug 21</c:v>
                </c:pt>
                <c:pt idx="5">
                  <c:v>Sep 21</c:v>
                </c:pt>
                <c:pt idx="6">
                  <c:v>Oct 21</c:v>
                </c:pt>
                <c:pt idx="7">
                  <c:v>Nov 21</c:v>
                </c:pt>
                <c:pt idx="8">
                  <c:v>Dec 21</c:v>
                </c:pt>
                <c:pt idx="9">
                  <c:v>Jan 22</c:v>
                </c:pt>
                <c:pt idx="10">
                  <c:v>Feb 22</c:v>
                </c:pt>
                <c:pt idx="11">
                  <c:v>Mar 22</c:v>
                </c:pt>
                <c:pt idx="12">
                  <c:v>Apr 22</c:v>
                </c:pt>
                <c:pt idx="13">
                  <c:v>May 22</c:v>
                </c:pt>
                <c:pt idx="14">
                  <c:v>Jun 22</c:v>
                </c:pt>
                <c:pt idx="15">
                  <c:v>Jul 22</c:v>
                </c:pt>
                <c:pt idx="16">
                  <c:v>Aug 22</c:v>
                </c:pt>
                <c:pt idx="17">
                  <c:v>Sep 22</c:v>
                </c:pt>
                <c:pt idx="18">
                  <c:v>Oct 22</c:v>
                </c:pt>
                <c:pt idx="19">
                  <c:v>Nov 22</c:v>
                </c:pt>
                <c:pt idx="20">
                  <c:v>Dec 22</c:v>
                </c:pt>
                <c:pt idx="21">
                  <c:v>Jan 23</c:v>
                </c:pt>
                <c:pt idx="22">
                  <c:v>Feb 23</c:v>
                </c:pt>
                <c:pt idx="23">
                  <c:v>Mar 23</c:v>
                </c:pt>
              </c:strCache>
            </c:strRef>
          </c:cat>
          <c:val>
            <c:numRef>
              <c:f>Charts!$AR$3:$AR$26</c:f>
              <c:numCache>
                <c:formatCode>General</c:formatCode>
                <c:ptCount val="24"/>
                <c:pt idx="0">
                  <c:v>1350</c:v>
                </c:pt>
                <c:pt idx="1">
                  <c:v>1604</c:v>
                </c:pt>
                <c:pt idx="2">
                  <c:v>565</c:v>
                </c:pt>
                <c:pt idx="3">
                  <c:v>1942</c:v>
                </c:pt>
                <c:pt idx="4">
                  <c:v>2852</c:v>
                </c:pt>
                <c:pt idx="5">
                  <c:v>2014</c:v>
                </c:pt>
                <c:pt idx="6">
                  <c:v>1443</c:v>
                </c:pt>
                <c:pt idx="7">
                  <c:v>1709</c:v>
                </c:pt>
                <c:pt idx="8">
                  <c:v>1681</c:v>
                </c:pt>
                <c:pt idx="9">
                  <c:v>3129</c:v>
                </c:pt>
                <c:pt idx="10">
                  <c:v>1972</c:v>
                </c:pt>
                <c:pt idx="11">
                  <c:v>754</c:v>
                </c:pt>
                <c:pt idx="12">
                  <c:v>1151</c:v>
                </c:pt>
                <c:pt idx="13">
                  <c:v>2214</c:v>
                </c:pt>
                <c:pt idx="14">
                  <c:v>1868</c:v>
                </c:pt>
                <c:pt idx="15">
                  <c:v>2902</c:v>
                </c:pt>
                <c:pt idx="16">
                  <c:v>2866</c:v>
                </c:pt>
                <c:pt idx="17">
                  <c:v>2449</c:v>
                </c:pt>
                <c:pt idx="18">
                  <c:v>2659</c:v>
                </c:pt>
                <c:pt idx="19">
                  <c:v>2490</c:v>
                </c:pt>
                <c:pt idx="20">
                  <c:v>3214</c:v>
                </c:pt>
                <c:pt idx="21">
                  <c:v>2557</c:v>
                </c:pt>
                <c:pt idx="22">
                  <c:v>1775</c:v>
                </c:pt>
                <c:pt idx="23">
                  <c:v>1875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666-4530-8B88-2B3A2BFB2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8173136"/>
        <c:axId val="1973038352"/>
      </c:lineChart>
      <c:catAx>
        <c:axId val="19681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038352"/>
        <c:crosses val="autoZero"/>
        <c:auto val="1"/>
        <c:lblAlgn val="ctr"/>
        <c:lblOffset val="100"/>
        <c:noMultiLvlLbl val="0"/>
      </c:catAx>
      <c:valAx>
        <c:axId val="19730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817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EE1F66-2440-446A-A806-55B01EC98C8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113123-A266-41B5-9F19-3AD00DE1E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4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3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13123-A266-41B5-9F19-3AD00DE1E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51B-43D9-B6C7-969E-8AE49BC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A320-FDD0-77A3-B44F-DDE6C0F6C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3312"/>
            <a:ext cx="10820400" cy="43616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652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F059-2B12-644E-CE08-17CC5B85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A21E2-E8EA-4FB9-6D5C-5A7871BEC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6366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0135F-7356-F0F5-E758-1F13AB4F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2" y="13636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13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4019-1007-F6C1-A363-3D6D045A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404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2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E089F-D006-5384-A278-D672FA5A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667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9EADA-68BE-B309-2448-9C922BB4B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10820400" cy="4343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92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3936" userDrawn="1">
          <p15:clr>
            <a:srgbClr val="F26B43"/>
          </p15:clr>
        </p15:guide>
        <p15:guide id="3" pos="7248" userDrawn="1">
          <p15:clr>
            <a:srgbClr val="F26B43"/>
          </p15:clr>
        </p15:guide>
        <p15:guide id="4" pos="43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864" userDrawn="1">
          <p15:clr>
            <a:srgbClr val="F26B43"/>
          </p15:clr>
        </p15:guide>
        <p15:guide id="7" pos="37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34C50:R39C55" TargetMode="External"/><Relationship Id="rId5" Type="http://schemas.openxmlformats.org/officeDocument/2006/relationships/chart" Target="../charts/chart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oleObject" Target="https://m365gometro-my.sharepoint.com/personal/msamaan_go-metro_com/Documents/Ridership%20Report/RidershipReport_DataWorkspace.xlsx!Charts!R52C68:R55C71" TargetMode="External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0C14:R55C21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57C14:R60C19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17C33:R19C36" TargetMode="Externa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oleObject" Target="https://m365gometro-my.sharepoint.com/personal/msamaan_go-metro_com/Documents/Ridership%20Report/RidershipReport_DataWorkspace.xlsx!Charts!R22C33:R24C36" TargetMode="Externa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oleObject" Target="https://m365gometro-my.sharepoint.com/personal/msamaan_go-metro_com/Documents/Ridership%20Report/RidershipReport_DataWorkspace.xlsx!Charts!R45C44:R46C47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2A1E6B8-0D3F-C123-D83F-9321D65D4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55C40F-4983-E4FB-E1E6-0A4C2CAEFAD6}"/>
              </a:ext>
            </a:extLst>
          </p:cNvPr>
          <p:cNvSpPr txBox="1"/>
          <p:nvPr/>
        </p:nvSpPr>
        <p:spPr>
          <a:xfrm>
            <a:off x="4357511" y="329942"/>
            <a:ext cx="7755467" cy="1630837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March 2023 Ridership Report</a:t>
            </a:r>
          </a:p>
          <a:p>
            <a:pPr>
              <a:lnSpc>
                <a:spcPts val="3500"/>
              </a:lnSpc>
            </a:pPr>
            <a:r>
              <a:rPr lang="en-US" sz="2100" b="1" dirty="0">
                <a:solidFill>
                  <a:schemeClr val="accent4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April 18, 2023 | Matt Moorman</a:t>
            </a:r>
          </a:p>
        </p:txBody>
      </p:sp>
    </p:spTree>
    <p:extLst>
      <p:ext uri="{BB962C8B-B14F-4D97-AF65-F5344CB8AC3E}">
        <p14:creationId xmlns:p14="http://schemas.microsoft.com/office/powerpoint/2010/main" val="88969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90EF99-6873-072F-9863-B8478FF6F8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652406"/>
              </p:ext>
            </p:extLst>
          </p:nvPr>
        </p:nvGraphicFramePr>
        <p:xfrm>
          <a:off x="372861" y="310717"/>
          <a:ext cx="11390051" cy="591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5687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C67ED9-183D-A02A-0A3E-9605D00FF9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211732"/>
              </p:ext>
            </p:extLst>
          </p:nvPr>
        </p:nvGraphicFramePr>
        <p:xfrm>
          <a:off x="408373" y="372861"/>
          <a:ext cx="11336784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228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C3783-5218-C244-75B1-EB968F40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7426" cy="6854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41371" y="0"/>
            <a:ext cx="7345245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ACCESS Ridership</a:t>
            </a:r>
          </a:p>
        </p:txBody>
      </p:sp>
    </p:spTree>
    <p:extLst>
      <p:ext uri="{BB962C8B-B14F-4D97-AF65-F5344CB8AC3E}">
        <p14:creationId xmlns:p14="http://schemas.microsoft.com/office/powerpoint/2010/main" val="12209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EF47BDC-054D-BA84-3701-372976B008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642333"/>
              </p:ext>
            </p:extLst>
          </p:nvPr>
        </p:nvGraphicFramePr>
        <p:xfrm>
          <a:off x="443883" y="378819"/>
          <a:ext cx="11194742" cy="442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94AAA52-250F-08E7-2C98-96AE0E6F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17660"/>
              </p:ext>
            </p:extLst>
          </p:nvPr>
        </p:nvGraphicFramePr>
        <p:xfrm>
          <a:off x="2676936" y="4898254"/>
          <a:ext cx="6838127" cy="120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278738" imgH="1105057" progId="Excel.Sheet.12">
                  <p:link updateAutomatic="1"/>
                </p:oleObj>
              </mc:Choice>
              <mc:Fallback>
                <p:oleObj name="Worksheet" r:id="rId6" imgW="6278738" imgH="1105057" progId="Excel.Sheet.12">
                  <p:link updateAutomatic="1"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94AAA52-250F-08E7-2C98-96AE0E6F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6936" y="4898254"/>
                        <a:ext cx="6838127" cy="1203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969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BE03AD-4C21-DD58-EA07-B249788A61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398594"/>
              </p:ext>
            </p:extLst>
          </p:nvPr>
        </p:nvGraphicFramePr>
        <p:xfrm>
          <a:off x="363985" y="462877"/>
          <a:ext cx="11398928" cy="580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F236FA-F8E6-39FD-0D56-F5B82EA4F9D5}"/>
              </a:ext>
            </a:extLst>
          </p:cNvPr>
          <p:cNvCxnSpPr>
            <a:cxnSpLocks/>
          </p:cNvCxnSpPr>
          <p:nvPr/>
        </p:nvCxnSpPr>
        <p:spPr>
          <a:xfrm flipV="1">
            <a:off x="2950127" y="949911"/>
            <a:ext cx="0" cy="49004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21F075D-736D-9664-F05D-3D2B51D25903}"/>
              </a:ext>
            </a:extLst>
          </p:cNvPr>
          <p:cNvCxnSpPr>
            <a:cxnSpLocks/>
          </p:cNvCxnSpPr>
          <p:nvPr/>
        </p:nvCxnSpPr>
        <p:spPr>
          <a:xfrm flipV="1">
            <a:off x="5650419" y="949911"/>
            <a:ext cx="0" cy="49004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D68C1E-7310-4BBC-BF47-ADF9780EBFA3}"/>
              </a:ext>
            </a:extLst>
          </p:cNvPr>
          <p:cNvCxnSpPr>
            <a:cxnSpLocks/>
          </p:cNvCxnSpPr>
          <p:nvPr/>
        </p:nvCxnSpPr>
        <p:spPr>
          <a:xfrm flipV="1">
            <a:off x="8341833" y="949911"/>
            <a:ext cx="0" cy="49004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3C8B9-472B-9BB0-70DF-11C1BCB3B5A0}"/>
              </a:ext>
            </a:extLst>
          </p:cNvPr>
          <p:cNvCxnSpPr>
            <a:cxnSpLocks/>
          </p:cNvCxnSpPr>
          <p:nvPr/>
        </p:nvCxnSpPr>
        <p:spPr>
          <a:xfrm flipV="1">
            <a:off x="11033246" y="949911"/>
            <a:ext cx="0" cy="490047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85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60012A5-9501-A9DF-27F1-74360A7A58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105839"/>
              </p:ext>
            </p:extLst>
          </p:nvPr>
        </p:nvGraphicFramePr>
        <p:xfrm>
          <a:off x="355107" y="381739"/>
          <a:ext cx="11407806" cy="5717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FE3822-7EF7-A259-BBCC-E4BD5A02BF9B}"/>
              </a:ext>
            </a:extLst>
          </p:cNvPr>
          <p:cNvSpPr txBox="1"/>
          <p:nvPr/>
        </p:nvSpPr>
        <p:spPr>
          <a:xfrm>
            <a:off x="10473293" y="1863292"/>
            <a:ext cx="128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OTP: 91.0%</a:t>
            </a:r>
          </a:p>
        </p:txBody>
      </p:sp>
    </p:spTree>
    <p:extLst>
      <p:ext uri="{BB962C8B-B14F-4D97-AF65-F5344CB8AC3E}">
        <p14:creationId xmlns:p14="http://schemas.microsoft.com/office/powerpoint/2010/main" val="219671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9040C5-AD08-60D5-843D-0A2EA3577D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13609"/>
              </p:ext>
            </p:extLst>
          </p:nvPr>
        </p:nvGraphicFramePr>
        <p:xfrm>
          <a:off x="379135" y="314627"/>
          <a:ext cx="5411779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2460FCA-F934-92DA-7202-F604BB874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24036"/>
              </p:ext>
            </p:extLst>
          </p:nvPr>
        </p:nvGraphicFramePr>
        <p:xfrm>
          <a:off x="6096000" y="314626"/>
          <a:ext cx="5524870" cy="398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DA05B5A-D82B-3926-6B59-925DAA7CB1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447908"/>
              </p:ext>
            </p:extLst>
          </p:nvPr>
        </p:nvGraphicFramePr>
        <p:xfrm>
          <a:off x="3341707" y="4621583"/>
          <a:ext cx="5508586" cy="108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741385" imgH="738967" progId="Excel.Sheet.12">
                  <p:link updateAutomatic="1"/>
                </p:oleObj>
              </mc:Choice>
              <mc:Fallback>
                <p:oleObj name="Worksheet" r:id="rId5" imgW="3741385" imgH="738967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DA05B5A-D82B-3926-6B59-925DAA7CB1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1707" y="4621583"/>
                        <a:ext cx="5508586" cy="108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5EC397-4A59-48D9-6E6F-F976D2117752}"/>
              </a:ext>
            </a:extLst>
          </p:cNvPr>
          <p:cNvSpPr txBox="1"/>
          <p:nvPr/>
        </p:nvSpPr>
        <p:spPr>
          <a:xfrm>
            <a:off x="8774909" y="5164962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40414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FF526-C2AA-2878-A56A-935F2445B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7"/>
            <a:ext cx="12192000" cy="68519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421171" y="3048"/>
            <a:ext cx="7487993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Route Level KPIs</a:t>
            </a:r>
          </a:p>
        </p:txBody>
      </p:sp>
    </p:spTree>
    <p:extLst>
      <p:ext uri="{BB962C8B-B14F-4D97-AF65-F5344CB8AC3E}">
        <p14:creationId xmlns:p14="http://schemas.microsoft.com/office/powerpoint/2010/main" val="1801158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9A4419-877A-C56C-BA1E-A5A8861DC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05314"/>
              </p:ext>
            </p:extLst>
          </p:nvPr>
        </p:nvGraphicFramePr>
        <p:xfrm>
          <a:off x="443883" y="337350"/>
          <a:ext cx="11283519" cy="5965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18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73E053-E41B-4B5D-952A-5756A6755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979450"/>
              </p:ext>
            </p:extLst>
          </p:nvPr>
        </p:nvGraphicFramePr>
        <p:xfrm>
          <a:off x="1206629" y="213064"/>
          <a:ext cx="9778742" cy="3107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EAF19CA-F5AF-202C-171A-3DF1A30A01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413745"/>
              </p:ext>
            </p:extLst>
          </p:nvPr>
        </p:nvGraphicFramePr>
        <p:xfrm>
          <a:off x="1206629" y="3320249"/>
          <a:ext cx="9778742" cy="285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702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99EE6-9B41-31CB-0F99-080ADDBC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2" cy="6851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8D5B-75D4-E1F2-4280-78B8A295E78A}"/>
              </a:ext>
            </a:extLst>
          </p:cNvPr>
          <p:cNvSpPr txBox="1"/>
          <p:nvPr/>
        </p:nvSpPr>
        <p:spPr>
          <a:xfrm>
            <a:off x="4855464" y="0"/>
            <a:ext cx="6931152" cy="6854952"/>
          </a:xfrm>
          <a:prstGeom prst="rect">
            <a:avLst/>
          </a:prstGeom>
          <a:noFill/>
        </p:spPr>
        <p:txBody>
          <a:bodyPr wrap="square" lIns="0" tIns="228600" rIns="0" bIns="228600" rtlCol="0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en-US" sz="3600" b="1" dirty="0">
                <a:solidFill>
                  <a:schemeClr val="bg1"/>
                </a:solidFill>
                <a:latin typeface="Montserrat ExtraBold" panose="00000900000000000000" pitchFamily="2" charset="0"/>
                <a:cs typeface="Arial" panose="020B0604020202020204" pitchFamily="34" charset="0"/>
              </a:rPr>
              <a:t>Fixed-Route Ridership</a:t>
            </a:r>
            <a:endParaRPr lang="en-US" sz="5400" b="1" dirty="0">
              <a:solidFill>
                <a:schemeClr val="bg1"/>
              </a:solidFill>
              <a:latin typeface="Montserrat ExtraBold" panose="000009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82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26CD1-CA47-FDD9-033F-07D84384F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21531"/>
              </p:ext>
            </p:extLst>
          </p:nvPr>
        </p:nvGraphicFramePr>
        <p:xfrm>
          <a:off x="443883" y="417250"/>
          <a:ext cx="11327907" cy="301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6B11C49-BD00-0A45-19FA-879E3D058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19892"/>
              </p:ext>
            </p:extLst>
          </p:nvPr>
        </p:nvGraphicFramePr>
        <p:xfrm>
          <a:off x="443882" y="3364637"/>
          <a:ext cx="11327907" cy="280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2088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E3A559-B238-6F19-09C4-307552348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460464"/>
              </p:ext>
            </p:extLst>
          </p:nvPr>
        </p:nvGraphicFramePr>
        <p:xfrm>
          <a:off x="1082967" y="304887"/>
          <a:ext cx="10191511" cy="289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60BEA02-9BF2-A32D-E565-113C10E7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879314"/>
              </p:ext>
            </p:extLst>
          </p:nvPr>
        </p:nvGraphicFramePr>
        <p:xfrm>
          <a:off x="1082967" y="3195960"/>
          <a:ext cx="10191511" cy="298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473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0F1B8-27A2-C7FD-3BF7-6DCF08C2A7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7FA17-BCC7-3EB9-CE1D-4F0B498D5D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91180E-1D54-1AC8-5577-212EA60D17E4}"/>
              </a:ext>
              <a:ext uri="{147F2762-F138-4A5C-976F-8EAC2B608ADB}">
                <a16:predDERef xmlns:a16="http://schemas.microsoft.com/office/drawing/2014/main" pre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480652"/>
              </p:ext>
            </p:extLst>
          </p:nvPr>
        </p:nvGraphicFramePr>
        <p:xfrm>
          <a:off x="292963" y="230820"/>
          <a:ext cx="11523216" cy="445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A71788A-038E-9660-8596-D1F77CB7C9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61729"/>
              </p:ext>
            </p:extLst>
          </p:nvPr>
        </p:nvGraphicFramePr>
        <p:xfrm>
          <a:off x="2628900" y="4792663"/>
          <a:ext cx="6934200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6934129" imgH="1287890" progId="Excel.Sheet.12">
                  <p:link updateAutomatic="1"/>
                </p:oleObj>
              </mc:Choice>
              <mc:Fallback>
                <p:oleObj name="Worksheet" r:id="rId6" imgW="6934129" imgH="1287890" progId="Excel.Sheet.12">
                  <p:link updateAutomatic="1"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A71788A-038E-9660-8596-D1F77CB7C9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28900" y="4792663"/>
                        <a:ext cx="6934200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031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F4FBDCA-6228-7D85-212C-CA396E7CDC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014718"/>
              </p:ext>
            </p:extLst>
          </p:nvPr>
        </p:nvGraphicFramePr>
        <p:xfrm>
          <a:off x="390616" y="602483"/>
          <a:ext cx="11292397" cy="555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07D1E81-B718-F503-145E-D4E963B4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4305DD-DA6B-0311-9C11-0F30B0200C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C9A41B-DBF3-42E3-7B19-99177E2016E8}"/>
              </a:ext>
            </a:extLst>
          </p:cNvPr>
          <p:cNvCxnSpPr>
            <a:cxnSpLocks/>
          </p:cNvCxnSpPr>
          <p:nvPr/>
        </p:nvCxnSpPr>
        <p:spPr>
          <a:xfrm flipV="1">
            <a:off x="3231098" y="1074198"/>
            <a:ext cx="0" cy="46607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DB3DC7-162D-50A6-5C87-63F6A9B1A349}"/>
              </a:ext>
            </a:extLst>
          </p:cNvPr>
          <p:cNvCxnSpPr>
            <a:cxnSpLocks/>
          </p:cNvCxnSpPr>
          <p:nvPr/>
        </p:nvCxnSpPr>
        <p:spPr>
          <a:xfrm flipV="1">
            <a:off x="5811914" y="1074198"/>
            <a:ext cx="0" cy="46607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7A7B3C0-D822-5FC8-C990-ED2468E4D65A}"/>
              </a:ext>
            </a:extLst>
          </p:cNvPr>
          <p:cNvCxnSpPr>
            <a:cxnSpLocks/>
          </p:cNvCxnSpPr>
          <p:nvPr/>
        </p:nvCxnSpPr>
        <p:spPr>
          <a:xfrm flipV="1">
            <a:off x="8392076" y="1074198"/>
            <a:ext cx="0" cy="46607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F63A18E-793E-7F29-DADF-0C1A8210C39D}"/>
              </a:ext>
            </a:extLst>
          </p:cNvPr>
          <p:cNvCxnSpPr>
            <a:cxnSpLocks/>
          </p:cNvCxnSpPr>
          <p:nvPr/>
        </p:nvCxnSpPr>
        <p:spPr>
          <a:xfrm flipV="1">
            <a:off x="10954486" y="1074198"/>
            <a:ext cx="0" cy="46607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0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1551E4-038A-712F-0358-0BE9E6995C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613301"/>
              </p:ext>
            </p:extLst>
          </p:nvPr>
        </p:nvGraphicFramePr>
        <p:xfrm>
          <a:off x="337708" y="363239"/>
          <a:ext cx="11451838" cy="4546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27585B-5F23-4DAA-365C-10F592AE87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b="57905"/>
          <a:stretch/>
        </p:blipFill>
        <p:spPr>
          <a:xfrm>
            <a:off x="0" y="6446348"/>
            <a:ext cx="12192000" cy="374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E3CB5-316D-15A8-1919-B245C90AC4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8D4BD44-B1F7-CD5C-C61B-B52D86871C40}"/>
              </a:ext>
            </a:extLst>
          </p:cNvPr>
          <p:cNvCxnSpPr>
            <a:cxnSpLocks/>
          </p:cNvCxnSpPr>
          <p:nvPr/>
        </p:nvCxnSpPr>
        <p:spPr>
          <a:xfrm flipV="1">
            <a:off x="5339266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A86413-41F9-CE56-2FC7-AF2782D2BF02}"/>
              </a:ext>
            </a:extLst>
          </p:cNvPr>
          <p:cNvCxnSpPr>
            <a:cxnSpLocks/>
          </p:cNvCxnSpPr>
          <p:nvPr/>
        </p:nvCxnSpPr>
        <p:spPr>
          <a:xfrm flipV="1">
            <a:off x="10520497" y="834501"/>
            <a:ext cx="0" cy="349780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73B4029-4791-B13B-50D2-01E04E183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537393"/>
              </p:ext>
            </p:extLst>
          </p:nvPr>
        </p:nvGraphicFramePr>
        <p:xfrm>
          <a:off x="2650318" y="4982473"/>
          <a:ext cx="6891364" cy="12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72898" imgH="922224" progId="Excel.Sheet.12">
                  <p:link updateAutomatic="1"/>
                </p:oleObj>
              </mc:Choice>
              <mc:Fallback>
                <p:oleObj name="Worksheet" r:id="rId6" imgW="5272898" imgH="922224" progId="Excel.Sheet.12">
                  <p:link updateAutomatic="1"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73B4029-4791-B13B-50D2-01E04E183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0318" y="4982473"/>
                        <a:ext cx="6891364" cy="1205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61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87190-2BA1-5E06-6D47-34A14E254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5D88C3-4EB6-52E0-7BD0-25E28E21E4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5B7037-DD1C-0DF0-6557-79374F0EB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299952"/>
              </p:ext>
            </p:extLst>
          </p:nvPr>
        </p:nvGraphicFramePr>
        <p:xfrm>
          <a:off x="349473" y="363880"/>
          <a:ext cx="5387340" cy="445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8E61DA8-AB1A-DF8D-59D9-0DF8ACFD4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065422"/>
              </p:ext>
            </p:extLst>
          </p:nvPr>
        </p:nvGraphicFramePr>
        <p:xfrm>
          <a:off x="5823381" y="363878"/>
          <a:ext cx="5387340" cy="445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7B89146-6947-2B1C-855F-9BBBF891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45022"/>
              </p:ext>
            </p:extLst>
          </p:nvPr>
        </p:nvGraphicFramePr>
        <p:xfrm>
          <a:off x="2569274" y="5353236"/>
          <a:ext cx="6508214" cy="677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7B89146-6947-2B1C-855F-9BBBF89188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9274" y="5353236"/>
                        <a:ext cx="6508214" cy="677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F2BA805-E046-DE73-A642-8A1EDC61583A}"/>
              </a:ext>
            </a:extLst>
          </p:cNvPr>
          <p:cNvSpPr txBox="1"/>
          <p:nvPr/>
        </p:nvSpPr>
        <p:spPr>
          <a:xfrm>
            <a:off x="9023483" y="5758320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1224500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4363DA-C277-3037-300B-6D7781D2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7F8CD5-FC5E-7441-198A-12772AE6C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7529" y="106260"/>
            <a:ext cx="862725" cy="257619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C0D4B6-52AA-7240-F79C-4F21422E93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374868"/>
              </p:ext>
            </p:extLst>
          </p:nvPr>
        </p:nvGraphicFramePr>
        <p:xfrm>
          <a:off x="417413" y="363877"/>
          <a:ext cx="5410200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43CC67-DF82-B13B-2916-47231FC1D7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9326743"/>
              </p:ext>
            </p:extLst>
          </p:nvPr>
        </p:nvGraphicFramePr>
        <p:xfrm>
          <a:off x="5719709" y="363877"/>
          <a:ext cx="6054878" cy="443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876A1F-E637-1C3A-E012-97234CBA5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50255"/>
              </p:ext>
            </p:extLst>
          </p:nvPr>
        </p:nvGraphicFramePr>
        <p:xfrm>
          <a:off x="2969731" y="5242252"/>
          <a:ext cx="6252538" cy="65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334142" imgH="556134" progId="Excel.Sheet.12">
                  <p:link updateAutomatic="1"/>
                </p:oleObj>
              </mc:Choice>
              <mc:Fallback>
                <p:oleObj name="Worksheet" r:id="rId6" imgW="5334142" imgH="556134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E876A1F-E637-1C3A-E012-97234CBA5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9731" y="5242252"/>
                        <a:ext cx="6252538" cy="651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929847-8294-3DF9-B403-81B8639156EA}"/>
              </a:ext>
            </a:extLst>
          </p:cNvPr>
          <p:cNvSpPr txBox="1"/>
          <p:nvPr/>
        </p:nvSpPr>
        <p:spPr>
          <a:xfrm>
            <a:off x="9147771" y="5638459"/>
            <a:ext cx="1198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*percentage points</a:t>
            </a:r>
          </a:p>
        </p:txBody>
      </p:sp>
    </p:spTree>
    <p:extLst>
      <p:ext uri="{BB962C8B-B14F-4D97-AF65-F5344CB8AC3E}">
        <p14:creationId xmlns:p14="http://schemas.microsoft.com/office/powerpoint/2010/main" val="223376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C70449-5099-F3B5-DF67-63CDD7F08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072455"/>
              </p:ext>
            </p:extLst>
          </p:nvPr>
        </p:nvGraphicFramePr>
        <p:xfrm>
          <a:off x="355108" y="284085"/>
          <a:ext cx="11389216" cy="5903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6420BB-2C58-43C0-2B8C-8435BD6A1958}"/>
              </a:ext>
            </a:extLst>
          </p:cNvPr>
          <p:cNvCxnSpPr>
            <a:cxnSpLocks/>
          </p:cNvCxnSpPr>
          <p:nvPr/>
        </p:nvCxnSpPr>
        <p:spPr>
          <a:xfrm flipV="1">
            <a:off x="9291590" y="763480"/>
            <a:ext cx="0" cy="484720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C57DA9-A728-5C52-153E-79AEA905313A}"/>
              </a:ext>
            </a:extLst>
          </p:cNvPr>
          <p:cNvSpPr txBox="1"/>
          <p:nvPr/>
        </p:nvSpPr>
        <p:spPr>
          <a:xfrm>
            <a:off x="10234514" y="1424341"/>
            <a:ext cx="160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Overall</a:t>
            </a:r>
            <a:r>
              <a:rPr lang="en-US"/>
              <a:t>: 80.8%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36D83E-A35F-2A6E-580B-0C7848673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005885"/>
              </p:ext>
            </p:extLst>
          </p:nvPr>
        </p:nvGraphicFramePr>
        <p:xfrm>
          <a:off x="408373" y="372862"/>
          <a:ext cx="11336783" cy="498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ACCDDBB-DD53-DBC5-3D97-6D36D5D69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b="57905"/>
          <a:stretch/>
        </p:blipFill>
        <p:spPr>
          <a:xfrm>
            <a:off x="0" y="6479181"/>
            <a:ext cx="12192000" cy="374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C8E6A-2957-5879-1CBA-2D95FC5AC2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293" y="123995"/>
            <a:ext cx="1602377" cy="47848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3FAB2C-B874-B838-0FE4-40ADC604C357}"/>
              </a:ext>
            </a:extLst>
          </p:cNvPr>
          <p:cNvCxnSpPr>
            <a:cxnSpLocks/>
          </p:cNvCxnSpPr>
          <p:nvPr/>
        </p:nvCxnSpPr>
        <p:spPr>
          <a:xfrm flipV="1">
            <a:off x="5054634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26584-D049-68D6-DF6F-3C15AB82E0A6}"/>
              </a:ext>
            </a:extLst>
          </p:cNvPr>
          <p:cNvCxnSpPr>
            <a:cxnSpLocks/>
          </p:cNvCxnSpPr>
          <p:nvPr/>
        </p:nvCxnSpPr>
        <p:spPr>
          <a:xfrm flipV="1">
            <a:off x="10424145" y="852256"/>
            <a:ext cx="0" cy="420468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F1D0125-6539-09F0-2CD4-52C3B6666A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575746"/>
              </p:ext>
            </p:extLst>
          </p:nvPr>
        </p:nvGraphicFramePr>
        <p:xfrm>
          <a:off x="2540000" y="5602288"/>
          <a:ext cx="71183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572000" imgH="373301" progId="Excel.Sheet.12">
                  <p:link updateAutomatic="1"/>
                </p:oleObj>
              </mc:Choice>
              <mc:Fallback>
                <p:oleObj name="Worksheet" r:id="rId5" imgW="4572000" imgH="373301" progId="Excel.Sheet.12">
                  <p:link updateAutomatic="1"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F1D0125-6539-09F0-2CD4-52C3B6666A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00" y="5602288"/>
                        <a:ext cx="71183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82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3A1"/>
      </a:accent1>
      <a:accent2>
        <a:srgbClr val="2A75B0"/>
      </a:accent2>
      <a:accent3>
        <a:srgbClr val="68C9F2"/>
      </a:accent3>
      <a:accent4>
        <a:srgbClr val="C1D22F"/>
      </a:accent4>
      <a:accent5>
        <a:srgbClr val="F68924"/>
      </a:accent5>
      <a:accent6>
        <a:srgbClr val="DC6626"/>
      </a:accent6>
      <a:hlink>
        <a:srgbClr val="0033A1"/>
      </a:hlink>
      <a:folHlink>
        <a:srgbClr val="68C9F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000000"/>
    </a:dk2>
    <a:lt2>
      <a:srgbClr val="FFFFFF"/>
    </a:lt2>
    <a:accent1>
      <a:srgbClr val="0033A1"/>
    </a:accent1>
    <a:accent2>
      <a:srgbClr val="2A75B0"/>
    </a:accent2>
    <a:accent3>
      <a:srgbClr val="68C9F2"/>
    </a:accent3>
    <a:accent4>
      <a:srgbClr val="C1D22F"/>
    </a:accent4>
    <a:accent5>
      <a:srgbClr val="F68924"/>
    </a:accent5>
    <a:accent6>
      <a:srgbClr val="DC6626"/>
    </a:accent6>
    <a:hlink>
      <a:srgbClr val="0033A1"/>
    </a:hlink>
    <a:folHlink>
      <a:srgbClr val="68C9F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1A1700288AB44A6F8F733FB0692B4" ma:contentTypeVersion="13" ma:contentTypeDescription="Create a new document." ma:contentTypeScope="" ma:versionID="c0ffbb6504843703caffbc9949b16af5">
  <xsd:schema xmlns:xsd="http://www.w3.org/2001/XMLSchema" xmlns:xs="http://www.w3.org/2001/XMLSchema" xmlns:p="http://schemas.microsoft.com/office/2006/metadata/properties" xmlns:ns2="adf42945-313f-404e-8888-b29adbe5d9de" xmlns:ns3="ba8634e3-3484-4f9c-a4c2-f0eaf0b2e3ee" targetNamespace="http://schemas.microsoft.com/office/2006/metadata/properties" ma:root="true" ma:fieldsID="82c71f7aa78c2456b12ab66cee2d352b" ns2:_="" ns3:_="">
    <xsd:import namespace="adf42945-313f-404e-8888-b29adbe5d9de"/>
    <xsd:import namespace="ba8634e3-3484-4f9c-a4c2-f0eaf0b2e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42945-313f-404e-8888-b29adbe5d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be006e-79d8-4dce-a5c2-9b91ffe315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634e3-3484-4f9c-a4c2-f0eaf0b2e3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4ed4fd-279b-4dc2-b0bc-5d55da701b5e}" ma:internalName="TaxCatchAll" ma:showField="CatchAllData" ma:web="ba8634e3-3484-4f9c-a4c2-f0eaf0b2e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f42945-313f-404e-8888-b29adbe5d9de">
      <Terms xmlns="http://schemas.microsoft.com/office/infopath/2007/PartnerControls"/>
    </lcf76f155ced4ddcb4097134ff3c332f>
    <TaxCatchAll xmlns="ba8634e3-3484-4f9c-a4c2-f0eaf0b2e3ee" xsi:nil="true"/>
  </documentManagement>
</p:properties>
</file>

<file path=customXml/itemProps1.xml><?xml version="1.0" encoding="utf-8"?>
<ds:datastoreItem xmlns:ds="http://schemas.openxmlformats.org/officeDocument/2006/customXml" ds:itemID="{C7B8A435-153E-46DE-9D43-73FDEFD8AD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D1C5F-2127-4228-BCB4-C8CF366049E0}"/>
</file>

<file path=customXml/itemProps3.xml><?xml version="1.0" encoding="utf-8"?>
<ds:datastoreItem xmlns:ds="http://schemas.openxmlformats.org/officeDocument/2006/customXml" ds:itemID="{613626B3-481C-4C9A-B08F-FA0F9FF1CBED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ba8634e3-3484-4f9c-a4c2-f0eaf0b2e3ee"/>
    <ds:schemaRef ds:uri="http://schemas.openxmlformats.org/package/2006/metadata/core-properties"/>
    <ds:schemaRef ds:uri="http://purl.org/dc/elements/1.1/"/>
    <ds:schemaRef ds:uri="http://purl.org/dc/dcmitype/"/>
    <ds:schemaRef ds:uri="adf42945-313f-404e-8888-b29adbe5d9de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7749</TotalTime>
  <Words>187</Words>
  <Application>Microsoft Office PowerPoint</Application>
  <PresentationFormat>Widescreen</PresentationFormat>
  <Paragraphs>39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Montserrat ExtraBold</vt:lpstr>
      <vt:lpstr>Office Theme 2013 - 2022</vt:lpstr>
      <vt:lpstr>https://m365gometro-my.sharepoint.com/personal/msamaan_go-metro_com/Documents/Ridership Report/RidershipReport_DataWorkspace.xlsx!Charts!R50C14:R55C21</vt:lpstr>
      <vt:lpstr>https://m365gometro-my.sharepoint.com/personal/msamaan_go-metro_com/Documents/Ridership Report/RidershipReport_DataWorkspace.xlsx!Charts!R57C14:R60C19</vt:lpstr>
      <vt:lpstr>https://m365gometro-my.sharepoint.com/personal/msamaan_go-metro_com/Documents/Ridership Report/RidershipReport_DataWorkspace.xlsx!Charts!R17C33:R19C36</vt:lpstr>
      <vt:lpstr>https://m365gometro-my.sharepoint.com/personal/msamaan_go-metro_com/Documents/Ridership Report/RidershipReport_DataWorkspace.xlsx!Charts!R22C33:R24C36</vt:lpstr>
      <vt:lpstr>https://m365gometro-my.sharepoint.com/personal/msamaan_go-metro_com/Documents/Ridership Report/RidershipReport_DataWorkspace.xlsx!Charts!R45C44:R46C47</vt:lpstr>
      <vt:lpstr>https://m365gometro-my.sharepoint.com/personal/msamaan_go-metro_com/Documents/Ridership Report/RidershipReport_DataWorkspace.xlsx!Charts!R34C50:R39C55</vt:lpstr>
      <vt:lpstr>https://m365gometro-my.sharepoint.com/personal/msamaan_go-metro_com/Documents/Ridership Report/RidershipReport_DataWorkspace.xlsx!Charts!R52C68:R55C71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Samaan</dc:creator>
  <cp:lastModifiedBy>Mark A. Samaan</cp:lastModifiedBy>
  <cp:revision>93</cp:revision>
  <cp:lastPrinted>2023-02-10T15:03:42Z</cp:lastPrinted>
  <dcterms:created xsi:type="dcterms:W3CDTF">2023-01-11T15:16:17Z</dcterms:created>
  <dcterms:modified xsi:type="dcterms:W3CDTF">2023-04-10T17:57:05Z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0x0101007081A1700288AB44A6F8F733FB0692B4</vt:lpwstr>
  </property>
  <property fmtid="{D5CDD505-2E9C-101B-9397-08002B2CF9AE}" pid="3" name="MediaServiceImageTags">
    <vt:lpwstr/>
  </property>
</Properties>
</file>