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2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3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4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5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sldIdLst>
    <p:sldId id="256" r:id="rId5"/>
    <p:sldId id="300" r:id="rId6"/>
    <p:sldId id="262" r:id="rId7"/>
    <p:sldId id="304" r:id="rId8"/>
    <p:sldId id="321" r:id="rId9"/>
    <p:sldId id="269" r:id="rId10"/>
    <p:sldId id="267" r:id="rId11"/>
    <p:sldId id="268" r:id="rId12"/>
    <p:sldId id="292" r:id="rId13"/>
    <p:sldId id="309" r:id="rId14"/>
    <p:sldId id="310" r:id="rId15"/>
    <p:sldId id="311" r:id="rId16"/>
    <p:sldId id="301" r:id="rId17"/>
    <p:sldId id="313" r:id="rId18"/>
    <p:sldId id="315" r:id="rId19"/>
    <p:sldId id="316" r:id="rId20"/>
    <p:sldId id="317" r:id="rId21"/>
    <p:sldId id="302" r:id="rId22"/>
    <p:sldId id="312" r:id="rId23"/>
    <p:sldId id="318" r:id="rId24"/>
    <p:sldId id="319" r:id="rId25"/>
    <p:sldId id="320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75AC"/>
    <a:srgbClr val="C2D12E"/>
    <a:srgbClr val="DB651F"/>
    <a:srgbClr val="0033A1"/>
    <a:srgbClr val="24370F"/>
    <a:srgbClr val="4B731F"/>
    <a:srgbClr val="3A53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88D606-8BDC-4704-BED2-E3EF2D27C308}" v="23" dt="2023-04-07T12:33:01.8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89" autoAdjust="0"/>
    <p:restoredTop sz="94702"/>
  </p:normalViewPr>
  <p:slideViewPr>
    <p:cSldViewPr snapToGrid="0">
      <p:cViewPr varScale="1">
        <p:scale>
          <a:sx n="81" d="100"/>
          <a:sy n="81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A. Samaan" userId="d70a5361-eb67-42b0-805c-27f031c69f12" providerId="ADAL" clId="{AA2091F6-FD85-4C56-8ECA-AEA622AE7222}"/>
    <pc:docChg chg="undo custSel modSld">
      <pc:chgData name="Mark A. Samaan" userId="d70a5361-eb67-42b0-805c-27f031c69f12" providerId="ADAL" clId="{AA2091F6-FD85-4C56-8ECA-AEA622AE7222}" dt="2023-03-08T21:49:23.399" v="652" actId="27918"/>
      <pc:docMkLst>
        <pc:docMk/>
      </pc:docMkLst>
      <pc:sldChg chg="modSp mod">
        <pc:chgData name="Mark A. Samaan" userId="d70a5361-eb67-42b0-805c-27f031c69f12" providerId="ADAL" clId="{AA2091F6-FD85-4C56-8ECA-AEA622AE7222}" dt="2023-03-07T16:34:35.892" v="561" actId="20577"/>
        <pc:sldMkLst>
          <pc:docMk/>
          <pc:sldMk cId="889699602" sldId="256"/>
        </pc:sldMkLst>
        <pc:spChg chg="mod">
          <ac:chgData name="Mark A. Samaan" userId="d70a5361-eb67-42b0-805c-27f031c69f12" providerId="ADAL" clId="{AA2091F6-FD85-4C56-8ECA-AEA622AE7222}" dt="2023-03-07T16:34:35.892" v="561" actId="20577"/>
          <ac:spMkLst>
            <pc:docMk/>
            <pc:sldMk cId="889699602" sldId="256"/>
            <ac:spMk id="12" creationId="{1855C40F-4983-E4FB-E1E6-0A4C2CAEFAD6}"/>
          </ac:spMkLst>
        </pc:spChg>
      </pc:sldChg>
      <pc:sldChg chg="modSp mod">
        <pc:chgData name="Mark A. Samaan" userId="d70a5361-eb67-42b0-805c-27f031c69f12" providerId="ADAL" clId="{AA2091F6-FD85-4C56-8ECA-AEA622AE7222}" dt="2023-03-07T16:30:52.078" v="529" actId="2161"/>
        <pc:sldMkLst>
          <pc:docMk/>
          <pc:sldMk cId="1310318277" sldId="262"/>
        </pc:sldMkLst>
        <pc:graphicFrameChg chg="mod modGraphic">
          <ac:chgData name="Mark A. Samaan" userId="d70a5361-eb67-42b0-805c-27f031c69f12" providerId="ADAL" clId="{AA2091F6-FD85-4C56-8ECA-AEA622AE7222}" dt="2023-03-07T16:30:52.078" v="529" actId="2161"/>
          <ac:graphicFrameMkLst>
            <pc:docMk/>
            <pc:sldMk cId="1310318277" sldId="262"/>
            <ac:graphicFrameMk id="18" creationId="{EBB91C7D-B920-B49C-AABB-D0524412CDA3}"/>
          </ac:graphicFrameMkLst>
        </pc:graphicFrameChg>
      </pc:sldChg>
      <pc:sldChg chg="modSp mod">
        <pc:chgData name="Mark A. Samaan" userId="d70a5361-eb67-42b0-805c-27f031c69f12" providerId="ADAL" clId="{AA2091F6-FD85-4C56-8ECA-AEA622AE7222}" dt="2023-03-08T21:49:00.263" v="641" actId="27918"/>
        <pc:sldMkLst>
          <pc:docMk/>
          <pc:sldMk cId="1224500200" sldId="267"/>
        </pc:sldMkLst>
        <pc:graphicFrameChg chg="modGraphic">
          <ac:chgData name="Mark A. Samaan" userId="d70a5361-eb67-42b0-805c-27f031c69f12" providerId="ADAL" clId="{AA2091F6-FD85-4C56-8ECA-AEA622AE7222}" dt="2023-03-08T21:48:33.031" v="639" actId="20577"/>
          <ac:graphicFrameMkLst>
            <pc:docMk/>
            <pc:sldMk cId="1224500200" sldId="267"/>
            <ac:graphicFrameMk id="6" creationId="{550A1B0D-4081-4845-E4FA-9A05A5509CD3}"/>
          </ac:graphicFrameMkLst>
        </pc:graphicFrameChg>
      </pc:sldChg>
      <pc:sldChg chg="modSp mod">
        <pc:chgData name="Mark A. Samaan" userId="d70a5361-eb67-42b0-805c-27f031c69f12" providerId="ADAL" clId="{AA2091F6-FD85-4C56-8ECA-AEA622AE7222}" dt="2023-03-08T21:49:23.399" v="652" actId="27918"/>
        <pc:sldMkLst>
          <pc:docMk/>
          <pc:sldMk cId="2233769430" sldId="268"/>
        </pc:sldMkLst>
        <pc:graphicFrameChg chg="mod modGraphic">
          <ac:chgData name="Mark A. Samaan" userId="d70a5361-eb67-42b0-805c-27f031c69f12" providerId="ADAL" clId="{AA2091F6-FD85-4C56-8ECA-AEA622AE7222}" dt="2023-03-08T21:49:16.982" v="651" actId="20577"/>
          <ac:graphicFrameMkLst>
            <pc:docMk/>
            <pc:sldMk cId="2233769430" sldId="268"/>
            <ac:graphicFrameMk id="2" creationId="{1D0C9BDD-D870-CA59-3A64-B8D8C78CDC13}"/>
          </ac:graphicFrameMkLst>
        </pc:graphicFrameChg>
      </pc:sldChg>
      <pc:sldChg chg="modSp mod">
        <pc:chgData name="Mark A. Samaan" userId="d70a5361-eb67-42b0-805c-27f031c69f12" providerId="ADAL" clId="{AA2091F6-FD85-4C56-8ECA-AEA622AE7222}" dt="2023-03-07T15:39:36.103" v="187" actId="20577"/>
        <pc:sldMkLst>
          <pc:docMk/>
          <pc:sldMk cId="1143610795" sldId="269"/>
        </pc:sldMkLst>
        <pc:graphicFrameChg chg="modGraphic">
          <ac:chgData name="Mark A. Samaan" userId="d70a5361-eb67-42b0-805c-27f031c69f12" providerId="ADAL" clId="{AA2091F6-FD85-4C56-8ECA-AEA622AE7222}" dt="2023-03-07T15:39:36.103" v="187" actId="20577"/>
          <ac:graphicFrameMkLst>
            <pc:docMk/>
            <pc:sldMk cId="1143610795" sldId="269"/>
            <ac:graphicFrameMk id="6" creationId="{BB2538E4-6366-E398-AECB-D09BC63B67AE}"/>
          </ac:graphicFrameMkLst>
        </pc:graphicFrameChg>
        <pc:cxnChg chg="mod">
          <ac:chgData name="Mark A. Samaan" userId="d70a5361-eb67-42b0-805c-27f031c69f12" providerId="ADAL" clId="{AA2091F6-FD85-4C56-8ECA-AEA622AE7222}" dt="2023-03-07T15:36:28.183" v="162" actId="1036"/>
          <ac:cxnSpMkLst>
            <pc:docMk/>
            <pc:sldMk cId="1143610795" sldId="269"/>
            <ac:cxnSpMk id="2" creationId="{98D4BD44-B1F7-CD5C-C61B-B52D86871C40}"/>
          </ac:cxnSpMkLst>
        </pc:cxnChg>
        <pc:cxnChg chg="mod">
          <ac:chgData name="Mark A. Samaan" userId="d70a5361-eb67-42b0-805c-27f031c69f12" providerId="ADAL" clId="{AA2091F6-FD85-4C56-8ECA-AEA622AE7222}" dt="2023-03-07T15:36:28.183" v="162" actId="1036"/>
          <ac:cxnSpMkLst>
            <pc:docMk/>
            <pc:sldMk cId="1143610795" sldId="269"/>
            <ac:cxnSpMk id="9" creationId="{04A86413-41F9-CE56-2FC7-AF2782D2BF02}"/>
          </ac:cxnSpMkLst>
        </pc:cxnChg>
      </pc:sldChg>
      <pc:sldChg chg="addSp modSp mod">
        <pc:chgData name="Mark A. Samaan" userId="d70a5361-eb67-42b0-805c-27f031c69f12" providerId="ADAL" clId="{AA2091F6-FD85-4C56-8ECA-AEA622AE7222}" dt="2023-03-07T15:47:43.269" v="276" actId="1038"/>
        <pc:sldMkLst>
          <pc:docMk/>
          <pc:sldMk cId="331739092" sldId="292"/>
        </pc:sldMkLst>
        <pc:cxnChg chg="add mod">
          <ac:chgData name="Mark A. Samaan" userId="d70a5361-eb67-42b0-805c-27f031c69f12" providerId="ADAL" clId="{AA2091F6-FD85-4C56-8ECA-AEA622AE7222}" dt="2023-03-07T15:47:43.269" v="276" actId="1038"/>
          <ac:cxnSpMkLst>
            <pc:docMk/>
            <pc:sldMk cId="331739092" sldId="292"/>
            <ac:cxnSpMk id="4" creationId="{A16420BB-2C58-43C0-2B8C-8435BD6A1958}"/>
          </ac:cxnSpMkLst>
        </pc:cxnChg>
      </pc:sldChg>
      <pc:sldChg chg="modSp mod">
        <pc:chgData name="Mark A. Samaan" userId="d70a5361-eb67-42b0-805c-27f031c69f12" providerId="ADAL" clId="{AA2091F6-FD85-4C56-8ECA-AEA622AE7222}" dt="2023-03-07T15:15:15.746" v="34" actId="1037"/>
        <pc:sldMkLst>
          <pc:docMk/>
          <pc:sldMk cId="987105490" sldId="304"/>
        </pc:sldMkLst>
        <pc:cxnChg chg="mod">
          <ac:chgData name="Mark A. Samaan" userId="d70a5361-eb67-42b0-805c-27f031c69f12" providerId="ADAL" clId="{AA2091F6-FD85-4C56-8ECA-AEA622AE7222}" dt="2023-03-07T15:15:15.746" v="34" actId="1037"/>
          <ac:cxnSpMkLst>
            <pc:docMk/>
            <pc:sldMk cId="987105490" sldId="304"/>
            <ac:cxnSpMk id="20" creationId="{3CC9A41B-DBF3-42E3-7B19-99177E2016E8}"/>
          </ac:cxnSpMkLst>
        </pc:cxnChg>
        <pc:cxnChg chg="mod">
          <ac:chgData name="Mark A. Samaan" userId="d70a5361-eb67-42b0-805c-27f031c69f12" providerId="ADAL" clId="{AA2091F6-FD85-4C56-8ECA-AEA622AE7222}" dt="2023-03-07T15:15:15.746" v="34" actId="1037"/>
          <ac:cxnSpMkLst>
            <pc:docMk/>
            <pc:sldMk cId="987105490" sldId="304"/>
            <ac:cxnSpMk id="35" creationId="{51DB3DC7-162D-50A6-5C87-63F6A9B1A349}"/>
          </ac:cxnSpMkLst>
        </pc:cxnChg>
        <pc:cxnChg chg="mod">
          <ac:chgData name="Mark A. Samaan" userId="d70a5361-eb67-42b0-805c-27f031c69f12" providerId="ADAL" clId="{AA2091F6-FD85-4C56-8ECA-AEA622AE7222}" dt="2023-03-07T15:15:15.746" v="34" actId="1037"/>
          <ac:cxnSpMkLst>
            <pc:docMk/>
            <pc:sldMk cId="987105490" sldId="304"/>
            <ac:cxnSpMk id="36" creationId="{37A7B3C0-D822-5FC8-C990-ED2468E4D65A}"/>
          </ac:cxnSpMkLst>
        </pc:cxnChg>
        <pc:cxnChg chg="mod">
          <ac:chgData name="Mark A. Samaan" userId="d70a5361-eb67-42b0-805c-27f031c69f12" providerId="ADAL" clId="{AA2091F6-FD85-4C56-8ECA-AEA622AE7222}" dt="2023-03-07T15:15:15.746" v="34" actId="1037"/>
          <ac:cxnSpMkLst>
            <pc:docMk/>
            <pc:sldMk cId="987105490" sldId="304"/>
            <ac:cxnSpMk id="37" creationId="{4F63A18E-793E-7F29-DADF-0C1A8210C39D}"/>
          </ac:cxnSpMkLst>
        </pc:cxnChg>
      </pc:sldChg>
      <pc:sldChg chg="addSp modSp mod">
        <pc:chgData name="Mark A. Samaan" userId="d70a5361-eb67-42b0-805c-27f031c69f12" providerId="ADAL" clId="{AA2091F6-FD85-4C56-8ECA-AEA622AE7222}" dt="2023-03-08T21:36:16.773" v="627" actId="1076"/>
        <pc:sldMkLst>
          <pc:docMk/>
          <pc:sldMk cId="3378824523" sldId="309"/>
        </pc:sldMkLst>
        <pc:graphicFrameChg chg="modGraphic">
          <ac:chgData name="Mark A. Samaan" userId="d70a5361-eb67-42b0-805c-27f031c69f12" providerId="ADAL" clId="{AA2091F6-FD85-4C56-8ECA-AEA622AE7222}" dt="2023-03-07T16:37:01.808" v="624" actId="20577"/>
          <ac:graphicFrameMkLst>
            <pc:docMk/>
            <pc:sldMk cId="3378824523" sldId="309"/>
            <ac:graphicFrameMk id="7" creationId="{0D13AA51-21A4-D5AA-796A-7C2803D1BB42}"/>
          </ac:graphicFrameMkLst>
        </pc:graphicFrameChg>
        <pc:cxnChg chg="add mod">
          <ac:chgData name="Mark A. Samaan" userId="d70a5361-eb67-42b0-805c-27f031c69f12" providerId="ADAL" clId="{AA2091F6-FD85-4C56-8ECA-AEA622AE7222}" dt="2023-03-08T21:36:07.481" v="626" actId="1076"/>
          <ac:cxnSpMkLst>
            <pc:docMk/>
            <pc:sldMk cId="3378824523" sldId="309"/>
            <ac:cxnSpMk id="4" creationId="{63526584-D049-68D6-DF6F-3C15AB82E0A6}"/>
          </ac:cxnSpMkLst>
        </pc:cxnChg>
        <pc:cxnChg chg="mod">
          <ac:chgData name="Mark A. Samaan" userId="d70a5361-eb67-42b0-805c-27f031c69f12" providerId="ADAL" clId="{AA2091F6-FD85-4C56-8ECA-AEA622AE7222}" dt="2023-03-08T21:36:16.773" v="627" actId="1076"/>
          <ac:cxnSpMkLst>
            <pc:docMk/>
            <pc:sldMk cId="3378824523" sldId="309"/>
            <ac:cxnSpMk id="8" creationId="{F43FAB2C-B874-B838-0FE4-40ADC604C357}"/>
          </ac:cxnSpMkLst>
        </pc:cxnChg>
      </pc:sldChg>
      <pc:sldChg chg="modSp mod">
        <pc:chgData name="Mark A. Samaan" userId="d70a5361-eb67-42b0-805c-27f031c69f12" providerId="ADAL" clId="{AA2091F6-FD85-4C56-8ECA-AEA622AE7222}" dt="2023-03-07T16:36:01.096" v="590" actId="20577"/>
        <pc:sldMkLst>
          <pc:docMk/>
          <pc:sldMk cId="2705687284" sldId="310"/>
        </pc:sldMkLst>
        <pc:graphicFrameChg chg="mod">
          <ac:chgData name="Mark A. Samaan" userId="d70a5361-eb67-42b0-805c-27f031c69f12" providerId="ADAL" clId="{AA2091F6-FD85-4C56-8ECA-AEA622AE7222}" dt="2023-03-07T16:36:01.096" v="590" actId="20577"/>
          <ac:graphicFrameMkLst>
            <pc:docMk/>
            <pc:sldMk cId="2705687284" sldId="310"/>
            <ac:graphicFrameMk id="3" creationId="{61F62D70-9B2C-FB35-0E8B-CD7064817C54}"/>
          </ac:graphicFrameMkLst>
        </pc:graphicFrameChg>
      </pc:sldChg>
      <pc:sldChg chg="modSp mod">
        <pc:chgData name="Mark A. Samaan" userId="d70a5361-eb67-42b0-805c-27f031c69f12" providerId="ADAL" clId="{AA2091F6-FD85-4C56-8ECA-AEA622AE7222}" dt="2023-03-07T16:36:06.116" v="598" actId="20577"/>
        <pc:sldMkLst>
          <pc:docMk/>
          <pc:sldMk cId="1422287304" sldId="311"/>
        </pc:sldMkLst>
        <pc:graphicFrameChg chg="mod">
          <ac:chgData name="Mark A. Samaan" userId="d70a5361-eb67-42b0-805c-27f031c69f12" providerId="ADAL" clId="{AA2091F6-FD85-4C56-8ECA-AEA622AE7222}" dt="2023-03-07T16:36:06.116" v="598" actId="20577"/>
          <ac:graphicFrameMkLst>
            <pc:docMk/>
            <pc:sldMk cId="1422287304" sldId="311"/>
            <ac:graphicFrameMk id="3" creationId="{14623C72-5D51-1025-5897-23EA3A90A79D}"/>
          </ac:graphicFrameMkLst>
        </pc:graphicFrameChg>
      </pc:sldChg>
      <pc:sldChg chg="modSp mod">
        <pc:chgData name="Mark A. Samaan" userId="d70a5361-eb67-42b0-805c-27f031c69f12" providerId="ADAL" clId="{AA2091F6-FD85-4C56-8ECA-AEA622AE7222}" dt="2023-03-07T16:36:31.156" v="608" actId="20577"/>
        <pc:sldMkLst>
          <pc:docMk/>
          <pc:sldMk cId="2347184029" sldId="312"/>
        </pc:sldMkLst>
        <pc:graphicFrameChg chg="mod">
          <ac:chgData name="Mark A. Samaan" userId="d70a5361-eb67-42b0-805c-27f031c69f12" providerId="ADAL" clId="{AA2091F6-FD85-4C56-8ECA-AEA622AE7222}" dt="2023-03-07T16:36:31.156" v="608" actId="20577"/>
          <ac:graphicFrameMkLst>
            <pc:docMk/>
            <pc:sldMk cId="2347184029" sldId="312"/>
            <ac:graphicFrameMk id="3" creationId="{D6E368CE-4758-E217-D648-45235EDCAC05}"/>
          </ac:graphicFrameMkLst>
        </pc:graphicFrameChg>
      </pc:sldChg>
      <pc:sldChg chg="addSp modSp mod">
        <pc:chgData name="Mark A. Samaan" userId="d70a5361-eb67-42b0-805c-27f031c69f12" providerId="ADAL" clId="{AA2091F6-FD85-4C56-8ECA-AEA622AE7222}" dt="2023-03-07T16:17:52.337" v="340" actId="1076"/>
        <pc:sldMkLst>
          <pc:docMk/>
          <pc:sldMk cId="1031969484" sldId="313"/>
        </pc:sldMkLst>
        <pc:spChg chg="add mod">
          <ac:chgData name="Mark A. Samaan" userId="d70a5361-eb67-42b0-805c-27f031c69f12" providerId="ADAL" clId="{AA2091F6-FD85-4C56-8ECA-AEA622AE7222}" dt="2023-03-07T16:17:52.337" v="340" actId="1076"/>
          <ac:spMkLst>
            <pc:docMk/>
            <pc:sldMk cId="1031969484" sldId="313"/>
            <ac:spMk id="4" creationId="{69F41801-AD72-D8EA-507C-CB2B98522275}"/>
          </ac:spMkLst>
        </pc:spChg>
      </pc:sldChg>
      <pc:sldChg chg="addSp modSp mod">
        <pc:chgData name="Mark A. Samaan" userId="d70a5361-eb67-42b0-805c-27f031c69f12" providerId="ADAL" clId="{AA2091F6-FD85-4C56-8ECA-AEA622AE7222}" dt="2023-03-07T16:17:54.793" v="342" actId="1076"/>
        <pc:sldMkLst>
          <pc:docMk/>
          <pc:sldMk cId="2147854399" sldId="315"/>
        </pc:sldMkLst>
        <pc:spChg chg="add mod">
          <ac:chgData name="Mark A. Samaan" userId="d70a5361-eb67-42b0-805c-27f031c69f12" providerId="ADAL" clId="{AA2091F6-FD85-4C56-8ECA-AEA622AE7222}" dt="2023-03-07T16:17:54.793" v="342" actId="1076"/>
          <ac:spMkLst>
            <pc:docMk/>
            <pc:sldMk cId="2147854399" sldId="315"/>
            <ac:spMk id="4" creationId="{BBA20170-A038-A460-3F50-402D91D13F71}"/>
          </ac:spMkLst>
        </pc:spChg>
      </pc:sldChg>
      <pc:sldChg chg="addSp modSp">
        <pc:chgData name="Mark A. Samaan" userId="d70a5361-eb67-42b0-805c-27f031c69f12" providerId="ADAL" clId="{AA2091F6-FD85-4C56-8ECA-AEA622AE7222}" dt="2023-03-07T16:17:56.221" v="343"/>
        <pc:sldMkLst>
          <pc:docMk/>
          <pc:sldMk cId="2196714258" sldId="316"/>
        </pc:sldMkLst>
        <pc:spChg chg="add mod">
          <ac:chgData name="Mark A. Samaan" userId="d70a5361-eb67-42b0-805c-27f031c69f12" providerId="ADAL" clId="{AA2091F6-FD85-4C56-8ECA-AEA622AE7222}" dt="2023-03-07T16:17:56.221" v="343"/>
          <ac:spMkLst>
            <pc:docMk/>
            <pc:sldMk cId="2196714258" sldId="316"/>
            <ac:spMk id="4" creationId="{E5CA83D6-5428-52AF-4ECB-26D829FFD9AA}"/>
          </ac:spMkLst>
        </pc:spChg>
      </pc:sldChg>
      <pc:sldChg chg="addSp modSp">
        <pc:chgData name="Mark A. Samaan" userId="d70a5361-eb67-42b0-805c-27f031c69f12" providerId="ADAL" clId="{AA2091F6-FD85-4C56-8ECA-AEA622AE7222}" dt="2023-03-07T16:17:57.444" v="344"/>
        <pc:sldMkLst>
          <pc:docMk/>
          <pc:sldMk cId="2404143929" sldId="317"/>
        </pc:sldMkLst>
        <pc:spChg chg="add mod">
          <ac:chgData name="Mark A. Samaan" userId="d70a5361-eb67-42b0-805c-27f031c69f12" providerId="ADAL" clId="{AA2091F6-FD85-4C56-8ECA-AEA622AE7222}" dt="2023-03-07T16:17:57.444" v="344"/>
          <ac:spMkLst>
            <pc:docMk/>
            <pc:sldMk cId="2404143929" sldId="317"/>
            <ac:spMk id="3" creationId="{3050DF52-6212-4726-5F44-55E1466C25BE}"/>
          </ac:spMkLst>
        </pc:spChg>
      </pc:sldChg>
      <pc:sldChg chg="modSp mod">
        <pc:chgData name="Mark A. Samaan" userId="d70a5361-eb67-42b0-805c-27f031c69f12" providerId="ADAL" clId="{AA2091F6-FD85-4C56-8ECA-AEA622AE7222}" dt="2023-03-07T16:14:38.399" v="330" actId="207"/>
        <pc:sldMkLst>
          <pc:docMk/>
          <pc:sldMk cId="2597028679" sldId="318"/>
        </pc:sldMkLst>
        <pc:graphicFrameChg chg="mod">
          <ac:chgData name="Mark A. Samaan" userId="d70a5361-eb67-42b0-805c-27f031c69f12" providerId="ADAL" clId="{AA2091F6-FD85-4C56-8ECA-AEA622AE7222}" dt="2023-03-07T16:13:06.838" v="327" actId="207"/>
          <ac:graphicFrameMkLst>
            <pc:docMk/>
            <pc:sldMk cId="2597028679" sldId="318"/>
            <ac:graphicFrameMk id="4" creationId="{871CE07B-BF41-2D74-4EC7-B07CDEF61F56}"/>
          </ac:graphicFrameMkLst>
        </pc:graphicFrameChg>
        <pc:graphicFrameChg chg="mod">
          <ac:chgData name="Mark A. Samaan" userId="d70a5361-eb67-42b0-805c-27f031c69f12" providerId="ADAL" clId="{AA2091F6-FD85-4C56-8ECA-AEA622AE7222}" dt="2023-03-07T16:14:38.399" v="330" actId="207"/>
          <ac:graphicFrameMkLst>
            <pc:docMk/>
            <pc:sldMk cId="2597028679" sldId="318"/>
            <ac:graphicFrameMk id="7" creationId="{062FC853-81EB-4262-B0AE-C9E867A35645}"/>
          </ac:graphicFrameMkLst>
        </pc:graphicFrameChg>
      </pc:sldChg>
      <pc:sldChg chg="modSp mod">
        <pc:chgData name="Mark A. Samaan" userId="d70a5361-eb67-42b0-805c-27f031c69f12" providerId="ADAL" clId="{AA2091F6-FD85-4C56-8ECA-AEA622AE7222}" dt="2023-03-07T16:16:07.134" v="334" actId="207"/>
        <pc:sldMkLst>
          <pc:docMk/>
          <pc:sldMk cId="2620884630" sldId="319"/>
        </pc:sldMkLst>
        <pc:graphicFrameChg chg="mod">
          <ac:chgData name="Mark A. Samaan" userId="d70a5361-eb67-42b0-805c-27f031c69f12" providerId="ADAL" clId="{AA2091F6-FD85-4C56-8ECA-AEA622AE7222}" dt="2023-03-07T16:16:07.134" v="334" actId="207"/>
          <ac:graphicFrameMkLst>
            <pc:docMk/>
            <pc:sldMk cId="2620884630" sldId="319"/>
            <ac:graphicFrameMk id="3" creationId="{AA88066C-C790-D3FF-687E-187317D1CAAB}"/>
          </ac:graphicFrameMkLst>
        </pc:graphicFrameChg>
      </pc:sldChg>
      <pc:sldChg chg="addSp delSp modSp mod">
        <pc:chgData name="Mark A. Samaan" userId="d70a5361-eb67-42b0-805c-27f031c69f12" providerId="ADAL" clId="{AA2091F6-FD85-4C56-8ECA-AEA622AE7222}" dt="2023-03-07T16:36:23.048" v="600" actId="478"/>
        <pc:sldMkLst>
          <pc:docMk/>
          <pc:sldMk cId="2174731317" sldId="320"/>
        </pc:sldMkLst>
        <pc:spChg chg="add del mod">
          <ac:chgData name="Mark A. Samaan" userId="d70a5361-eb67-42b0-805c-27f031c69f12" providerId="ADAL" clId="{AA2091F6-FD85-4C56-8ECA-AEA622AE7222}" dt="2023-03-07T16:36:23.048" v="600" actId="478"/>
          <ac:spMkLst>
            <pc:docMk/>
            <pc:sldMk cId="2174731317" sldId="320"/>
            <ac:spMk id="3" creationId="{681C48AF-7547-C530-774B-144BB7CCE786}"/>
          </ac:spMkLst>
        </pc:spChg>
      </pc:sldChg>
      <pc:sldChg chg="addSp delSp modSp mod">
        <pc:chgData name="Mark A. Samaan" userId="d70a5361-eb67-42b0-805c-27f031c69f12" providerId="ADAL" clId="{AA2091F6-FD85-4C56-8ECA-AEA622AE7222}" dt="2023-03-07T16:33:57.831" v="543" actId="14100"/>
        <pc:sldMkLst>
          <pc:docMk/>
          <pc:sldMk cId="3455507412" sldId="321"/>
        </pc:sldMkLst>
        <pc:spChg chg="del mod">
          <ac:chgData name="Mark A. Samaan" userId="d70a5361-eb67-42b0-805c-27f031c69f12" providerId="ADAL" clId="{AA2091F6-FD85-4C56-8ECA-AEA622AE7222}" dt="2023-03-07T16:33:51.356" v="541" actId="478"/>
          <ac:spMkLst>
            <pc:docMk/>
            <pc:sldMk cId="3455507412" sldId="321"/>
            <ac:spMk id="13" creationId="{034D920A-6756-F9FC-C64F-77C2B24FA962}"/>
          </ac:spMkLst>
        </pc:spChg>
        <pc:spChg chg="del mod">
          <ac:chgData name="Mark A. Samaan" userId="d70a5361-eb67-42b0-805c-27f031c69f12" providerId="ADAL" clId="{AA2091F6-FD85-4C56-8ECA-AEA622AE7222}" dt="2023-03-07T16:33:50.031" v="540" actId="478"/>
          <ac:spMkLst>
            <pc:docMk/>
            <pc:sldMk cId="3455507412" sldId="321"/>
            <ac:spMk id="14" creationId="{1FF2B1AE-CA2C-9FF6-8AC7-2133E1A2A4DB}"/>
          </ac:spMkLst>
        </pc:spChg>
        <pc:picChg chg="add mod">
          <ac:chgData name="Mark A. Samaan" userId="d70a5361-eb67-42b0-805c-27f031c69f12" providerId="ADAL" clId="{AA2091F6-FD85-4C56-8ECA-AEA622AE7222}" dt="2023-03-07T16:33:57.831" v="543" actId="14100"/>
          <ac:picMkLst>
            <pc:docMk/>
            <pc:sldMk cId="3455507412" sldId="321"/>
            <ac:picMk id="5" creationId="{477E960E-5DFA-9BFB-3FC0-FD1D121475AD}"/>
          </ac:picMkLst>
        </pc:picChg>
        <pc:picChg chg="add ord">
          <ac:chgData name="Mark A. Samaan" userId="d70a5361-eb67-42b0-805c-27f031c69f12" providerId="ADAL" clId="{AA2091F6-FD85-4C56-8ECA-AEA622AE7222}" dt="2023-03-07T16:33:31.839" v="534" actId="167"/>
          <ac:picMkLst>
            <pc:docMk/>
            <pc:sldMk cId="3455507412" sldId="321"/>
            <ac:picMk id="7" creationId="{41E11EB7-2A1D-04AF-32CF-DC214B1B7019}"/>
          </ac:picMkLst>
        </pc:picChg>
        <pc:picChg chg="del">
          <ac:chgData name="Mark A. Samaan" userId="d70a5361-eb67-42b0-805c-27f031c69f12" providerId="ADAL" clId="{AA2091F6-FD85-4C56-8ECA-AEA622AE7222}" dt="2023-03-07T16:33:10.362" v="531" actId="478"/>
          <ac:picMkLst>
            <pc:docMk/>
            <pc:sldMk cId="3455507412" sldId="321"/>
            <ac:picMk id="10" creationId="{AEEFE9F9-D055-19A5-1A71-827FBC00B960}"/>
          </ac:picMkLst>
        </pc:picChg>
      </pc:sldChg>
    </pc:docChg>
  </pc:docChgLst>
  <pc:docChgLst>
    <pc:chgData name="Mark A. Samaan" userId="d70a5361-eb67-42b0-805c-27f031c69f12" providerId="ADAL" clId="{E788D606-8BDC-4704-BED2-E3EF2D27C308}"/>
    <pc:docChg chg="custSel modSld">
      <pc:chgData name="Mark A. Samaan" userId="d70a5361-eb67-42b0-805c-27f031c69f12" providerId="ADAL" clId="{E788D606-8BDC-4704-BED2-E3EF2D27C308}" dt="2023-04-10T14:45:56.765" v="4" actId="478"/>
      <pc:docMkLst>
        <pc:docMk/>
      </pc:docMkLst>
      <pc:sldChg chg="mod">
        <pc:chgData name="Mark A. Samaan" userId="d70a5361-eb67-42b0-805c-27f031c69f12" providerId="ADAL" clId="{E788D606-8BDC-4704-BED2-E3EF2D27C308}" dt="2023-04-07T12:33:41.976" v="0" actId="27918"/>
        <pc:sldMkLst>
          <pc:docMk/>
          <pc:sldMk cId="1310318277" sldId="262"/>
        </pc:sldMkLst>
      </pc:sldChg>
      <pc:sldChg chg="delSp mod">
        <pc:chgData name="Mark A. Samaan" userId="d70a5361-eb67-42b0-805c-27f031c69f12" providerId="ADAL" clId="{E788D606-8BDC-4704-BED2-E3EF2D27C308}" dt="2023-04-10T14:45:52.912" v="2" actId="478"/>
        <pc:sldMkLst>
          <pc:docMk/>
          <pc:sldMk cId="1031969484" sldId="313"/>
        </pc:sldMkLst>
        <pc:spChg chg="del">
          <ac:chgData name="Mark A. Samaan" userId="d70a5361-eb67-42b0-805c-27f031c69f12" providerId="ADAL" clId="{E788D606-8BDC-4704-BED2-E3EF2D27C308}" dt="2023-04-10T14:45:52.912" v="2" actId="478"/>
          <ac:spMkLst>
            <pc:docMk/>
            <pc:sldMk cId="1031969484" sldId="313"/>
            <ac:spMk id="4" creationId="{69F41801-AD72-D8EA-507C-CB2B98522275}"/>
          </ac:spMkLst>
        </pc:spChg>
      </pc:sldChg>
      <pc:sldChg chg="delSp mod">
        <pc:chgData name="Mark A. Samaan" userId="d70a5361-eb67-42b0-805c-27f031c69f12" providerId="ADAL" clId="{E788D606-8BDC-4704-BED2-E3EF2D27C308}" dt="2023-04-10T14:45:51.808" v="1" actId="478"/>
        <pc:sldMkLst>
          <pc:docMk/>
          <pc:sldMk cId="2147854399" sldId="315"/>
        </pc:sldMkLst>
        <pc:spChg chg="del">
          <ac:chgData name="Mark A. Samaan" userId="d70a5361-eb67-42b0-805c-27f031c69f12" providerId="ADAL" clId="{E788D606-8BDC-4704-BED2-E3EF2D27C308}" dt="2023-04-10T14:45:51.808" v="1" actId="478"/>
          <ac:spMkLst>
            <pc:docMk/>
            <pc:sldMk cId="2147854399" sldId="315"/>
            <ac:spMk id="4" creationId="{BBA20170-A038-A460-3F50-402D91D13F71}"/>
          </ac:spMkLst>
        </pc:spChg>
      </pc:sldChg>
      <pc:sldChg chg="delSp mod">
        <pc:chgData name="Mark A. Samaan" userId="d70a5361-eb67-42b0-805c-27f031c69f12" providerId="ADAL" clId="{E788D606-8BDC-4704-BED2-E3EF2D27C308}" dt="2023-04-10T14:45:54.677" v="3" actId="478"/>
        <pc:sldMkLst>
          <pc:docMk/>
          <pc:sldMk cId="2196714258" sldId="316"/>
        </pc:sldMkLst>
        <pc:spChg chg="del">
          <ac:chgData name="Mark A. Samaan" userId="d70a5361-eb67-42b0-805c-27f031c69f12" providerId="ADAL" clId="{E788D606-8BDC-4704-BED2-E3EF2D27C308}" dt="2023-04-10T14:45:54.677" v="3" actId="478"/>
          <ac:spMkLst>
            <pc:docMk/>
            <pc:sldMk cId="2196714258" sldId="316"/>
            <ac:spMk id="4" creationId="{E5CA83D6-5428-52AF-4ECB-26D829FFD9AA}"/>
          </ac:spMkLst>
        </pc:spChg>
      </pc:sldChg>
      <pc:sldChg chg="delSp mod">
        <pc:chgData name="Mark A. Samaan" userId="d70a5361-eb67-42b0-805c-27f031c69f12" providerId="ADAL" clId="{E788D606-8BDC-4704-BED2-E3EF2D27C308}" dt="2023-04-10T14:45:56.765" v="4" actId="478"/>
        <pc:sldMkLst>
          <pc:docMk/>
          <pc:sldMk cId="2404143929" sldId="317"/>
        </pc:sldMkLst>
        <pc:spChg chg="del">
          <ac:chgData name="Mark A. Samaan" userId="d70a5361-eb67-42b0-805c-27f031c69f12" providerId="ADAL" clId="{E788D606-8BDC-4704-BED2-E3EF2D27C308}" dt="2023-04-10T14:45:56.765" v="4" actId="478"/>
          <ac:spMkLst>
            <pc:docMk/>
            <pc:sldMk cId="2404143929" sldId="317"/>
            <ac:spMk id="3" creationId="{3050DF52-6212-4726-5F44-55E1466C25B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amaan\OneDrive%20-%20SORTA\Ridership%20Report\RidershipReport_DataWorkspac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amaan\OneDrive%20-%20SORTA\Ridership%20Report\RidershipReport_DataWorkspace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amaan\OneDrive%20-%20SORTA\Ridership%20Report\RidershipReport_DataWorkspace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amaan\OneDrive%20-%20SORTA\Ridership%20Report\RidershipReport_DataWorkspace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amaan\OneDrive%20-%20SORTA\Ridership%20Report\RidershipReport_DataWorkspace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C:\Users\msamaan\OneDrive%20-%20SORTA\Ridership%20Report\RidershipReport_DataWorkspace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C:\Users\msamaan\OneDrive%20-%20SORTA\Ridership%20Report\RidershipReport_DataWorkspace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C:\Users\msamaan\OneDrive%20-%20SORTA\Ridership%20Report\RidershipReport_DataWorkspace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amaan\OneDrive%20-%20SORTA\Ridership%20Report\RidershipReport_DataWorkspace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amaan\OneDrive%20-%20SORTA\Ridership%20Report\RidershipReport_DataWorkspace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amaan\OneDrive%20-%20SORTA\Ridership%20Report\RidershipReport_DataWorkspace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amaan\OneDrive%20-%20SORTA\Ridership%20Report\RidershipReport_DataWorkspac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amaan\OneDrive%20-%20SORTA\Ridership%20Report\RidershipReport_DataWorkspace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amaan\OneDrive%20-%20SORTA\Ridership%20Report\RidershipReport_DataWorkspace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amaan\OneDrive%20-%20SORTA\Ridership%20Report\RidershipReport_DataWorkspace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amaan\OneDrive%20-%20SORTA\Ridership%20Report\RidershipReport_DataWorkspace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amaan\OneDrive%20-%20SORTA\Ridership%20Report\RidershipReport_DataWorkspac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amaan\OneDrive%20-%20SORTA\Ridership%20Report\RidershipReport_DataWorkspac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amaan\OneDrive%20-%20SORTA\Ridership%20Report\RidershipReport_DataWorkspac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amaan\OneDrive%20-%20SORTA\Ridership%20Report\RidershipReport_DataWorkspac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amaan\OneDrive%20-%20SORTA\Ridership%20Report\RidershipReport_DataWorkspac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amaan\OneDrive%20-%20SORTA\Ridership%20Report\RidershipReport_DataWorkspac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samaan\OneDrive%20-%20SORTA\Ridership%20Report\RidershipReport_DataWorkspac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1800"/>
              <a:t>Total Fixed-Route Ridership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Sheet1!$AG$16</c:f>
              <c:strCache>
                <c:ptCount val="1"/>
                <c:pt idx="0">
                  <c:v>Previous Year</c:v>
                </c:pt>
              </c:strCache>
            </c:strRef>
          </c:tx>
          <c:spPr>
            <a:solidFill>
              <a:srgbClr val="0033A1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Sheet1!$AF$17:$AF$28</c:f>
              <c:strCache>
                <c:ptCount val="12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</c:v>
                </c:pt>
                <c:pt idx="7">
                  <c:v>Oct</c:v>
                </c:pt>
                <c:pt idx="8">
                  <c:v>Nov</c:v>
                </c:pt>
                <c:pt idx="9">
                  <c:v>Dec</c:v>
                </c:pt>
                <c:pt idx="10">
                  <c:v>Jan</c:v>
                </c:pt>
                <c:pt idx="11">
                  <c:v>Feb</c:v>
                </c:pt>
              </c:strCache>
            </c:strRef>
          </c:cat>
          <c:val>
            <c:numRef>
              <c:f>Sheet1!$AG$17:$AG$28</c:f>
              <c:numCache>
                <c:formatCode>#,##0</c:formatCode>
                <c:ptCount val="12"/>
                <c:pt idx="0">
                  <c:v>572568</c:v>
                </c:pt>
                <c:pt idx="1">
                  <c:v>638120</c:v>
                </c:pt>
                <c:pt idx="2">
                  <c:v>614347</c:v>
                </c:pt>
                <c:pt idx="3">
                  <c:v>577044</c:v>
                </c:pt>
                <c:pt idx="4">
                  <c:v>585541</c:v>
                </c:pt>
                <c:pt idx="5">
                  <c:v>614815</c:v>
                </c:pt>
                <c:pt idx="6">
                  <c:v>777806</c:v>
                </c:pt>
                <c:pt idx="7">
                  <c:v>812689</c:v>
                </c:pt>
                <c:pt idx="8">
                  <c:v>744776</c:v>
                </c:pt>
                <c:pt idx="9">
                  <c:v>680724</c:v>
                </c:pt>
                <c:pt idx="10">
                  <c:v>614029</c:v>
                </c:pt>
                <c:pt idx="11">
                  <c:v>655187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13-4948-8232-4DA48E78FF66}"/>
            </c:ext>
          </c:extLst>
        </c:ser>
        <c:ser>
          <c:idx val="1"/>
          <c:order val="1"/>
          <c:tx>
            <c:strRef>
              <c:f>Sheet1!$AH$16</c:f>
              <c:strCache>
                <c:ptCount val="1"/>
                <c:pt idx="0">
                  <c:v>Current Year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rgbClr val="24370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Sheet1!$AF$17:$AF$28</c:f>
              <c:strCache>
                <c:ptCount val="12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</c:v>
                </c:pt>
                <c:pt idx="7">
                  <c:v>Oct</c:v>
                </c:pt>
                <c:pt idx="8">
                  <c:v>Nov</c:v>
                </c:pt>
                <c:pt idx="9">
                  <c:v>Dec</c:v>
                </c:pt>
                <c:pt idx="10">
                  <c:v>Jan</c:v>
                </c:pt>
                <c:pt idx="11">
                  <c:v>Feb</c:v>
                </c:pt>
              </c:strCache>
            </c:strRef>
          </c:cat>
          <c:val>
            <c:numRef>
              <c:f>Sheet1!$AH$17:$AH$28</c:f>
              <c:numCache>
                <c:formatCode>#,##0</c:formatCode>
                <c:ptCount val="12"/>
                <c:pt idx="0">
                  <c:v>775690</c:v>
                </c:pt>
                <c:pt idx="1">
                  <c:v>819442</c:v>
                </c:pt>
                <c:pt idx="2">
                  <c:v>845100</c:v>
                </c:pt>
                <c:pt idx="3">
                  <c:v>755760</c:v>
                </c:pt>
                <c:pt idx="4">
                  <c:v>767656</c:v>
                </c:pt>
                <c:pt idx="5">
                  <c:v>853621</c:v>
                </c:pt>
                <c:pt idx="6">
                  <c:v>975050</c:v>
                </c:pt>
                <c:pt idx="7">
                  <c:v>986955</c:v>
                </c:pt>
                <c:pt idx="8">
                  <c:v>872393</c:v>
                </c:pt>
                <c:pt idx="9">
                  <c:v>756345</c:v>
                </c:pt>
                <c:pt idx="10">
                  <c:v>1028706</c:v>
                </c:pt>
                <c:pt idx="11">
                  <c:v>1003539.804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13-4948-8232-4DA48E78FF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1199088864"/>
        <c:axId val="1199089280"/>
      </c:barChart>
      <c:lineChart>
        <c:grouping val="standard"/>
        <c:varyColors val="0"/>
        <c:ser>
          <c:idx val="2"/>
          <c:order val="2"/>
          <c:tx>
            <c:strRef>
              <c:f>Sheet1!$AI$16</c:f>
              <c:strCache>
                <c:ptCount val="1"/>
                <c:pt idx="0">
                  <c:v>Budget</c:v>
                </c:pt>
              </c:strCache>
            </c:strRef>
          </c:tx>
          <c:spPr>
            <a:ln w="7620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Sheet1!$AF$17:$AF$28</c:f>
              <c:strCache>
                <c:ptCount val="12"/>
                <c:pt idx="0">
                  <c:v>Mar</c:v>
                </c:pt>
                <c:pt idx="1">
                  <c:v>Apr</c:v>
                </c:pt>
                <c:pt idx="2">
                  <c:v>May</c:v>
                </c:pt>
                <c:pt idx="3">
                  <c:v>Jun</c:v>
                </c:pt>
                <c:pt idx="4">
                  <c:v>Jul</c:v>
                </c:pt>
                <c:pt idx="5">
                  <c:v>Aug</c:v>
                </c:pt>
                <c:pt idx="6">
                  <c:v>Sep</c:v>
                </c:pt>
                <c:pt idx="7">
                  <c:v>Oct</c:v>
                </c:pt>
                <c:pt idx="8">
                  <c:v>Nov</c:v>
                </c:pt>
                <c:pt idx="9">
                  <c:v>Dec</c:v>
                </c:pt>
                <c:pt idx="10">
                  <c:v>Jan</c:v>
                </c:pt>
                <c:pt idx="11">
                  <c:v>Feb</c:v>
                </c:pt>
              </c:strCache>
            </c:strRef>
          </c:cat>
          <c:val>
            <c:numRef>
              <c:f>Sheet1!$AI$17:$AI$28</c:f>
              <c:numCache>
                <c:formatCode>#,##0</c:formatCode>
                <c:ptCount val="12"/>
                <c:pt idx="0">
                  <c:v>851360</c:v>
                </c:pt>
                <c:pt idx="1">
                  <c:v>801358</c:v>
                </c:pt>
                <c:pt idx="2">
                  <c:v>785320</c:v>
                </c:pt>
                <c:pt idx="3">
                  <c:v>644152</c:v>
                </c:pt>
                <c:pt idx="4">
                  <c:v>637024</c:v>
                </c:pt>
                <c:pt idx="5">
                  <c:v>775536</c:v>
                </c:pt>
                <c:pt idx="6">
                  <c:v>828838</c:v>
                </c:pt>
                <c:pt idx="7">
                  <c:v>838344</c:v>
                </c:pt>
                <c:pt idx="8">
                  <c:v>781324</c:v>
                </c:pt>
                <c:pt idx="9">
                  <c:v>747342</c:v>
                </c:pt>
                <c:pt idx="10">
                  <c:v>943181</c:v>
                </c:pt>
                <c:pt idx="11">
                  <c:v>847493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1F13-4948-8232-4DA48E78FF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9088864"/>
        <c:axId val="1199089280"/>
      </c:lineChart>
      <c:catAx>
        <c:axId val="119908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199089280"/>
        <c:crosses val="autoZero"/>
        <c:auto val="1"/>
        <c:lblAlgn val="ctr"/>
        <c:lblOffset val="100"/>
        <c:noMultiLvlLbl val="0"/>
      </c:catAx>
      <c:valAx>
        <c:axId val="119908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199088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February Missed Trips Due to No Operator</a:t>
            </a:r>
          </a:p>
          <a:p>
            <a:pPr>
              <a:defRPr/>
            </a:pPr>
            <a:r>
              <a:rPr lang="en-US" dirty="0"/>
              <a:t>(by day)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Sheet1!$BN$3</c:f>
              <c:strCache>
                <c:ptCount val="1"/>
                <c:pt idx="0">
                  <c:v>No Op MTs</c:v>
                </c:pt>
              </c:strCache>
            </c:strRef>
          </c:tx>
          <c:spPr>
            <a:solidFill>
              <a:srgbClr val="DB651F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numRef>
              <c:f>Sheet1!$BM$4:$BM$34</c:f>
              <c:numCache>
                <c:formatCode>m/d/yyyy</c:formatCode>
                <c:ptCount val="31"/>
                <c:pt idx="0">
                  <c:v>44958</c:v>
                </c:pt>
                <c:pt idx="1">
                  <c:v>44959</c:v>
                </c:pt>
                <c:pt idx="2">
                  <c:v>44960</c:v>
                </c:pt>
                <c:pt idx="3">
                  <c:v>44961</c:v>
                </c:pt>
                <c:pt idx="4">
                  <c:v>44962</c:v>
                </c:pt>
                <c:pt idx="5">
                  <c:v>44963</c:v>
                </c:pt>
                <c:pt idx="6">
                  <c:v>44964</c:v>
                </c:pt>
                <c:pt idx="7">
                  <c:v>44965</c:v>
                </c:pt>
                <c:pt idx="8">
                  <c:v>44966</c:v>
                </c:pt>
                <c:pt idx="9">
                  <c:v>44967</c:v>
                </c:pt>
                <c:pt idx="10">
                  <c:v>44968</c:v>
                </c:pt>
                <c:pt idx="11">
                  <c:v>44969</c:v>
                </c:pt>
                <c:pt idx="12">
                  <c:v>44970</c:v>
                </c:pt>
                <c:pt idx="13">
                  <c:v>44971</c:v>
                </c:pt>
                <c:pt idx="14">
                  <c:v>44972</c:v>
                </c:pt>
                <c:pt idx="15">
                  <c:v>44973</c:v>
                </c:pt>
                <c:pt idx="16">
                  <c:v>44974</c:v>
                </c:pt>
                <c:pt idx="17">
                  <c:v>44975</c:v>
                </c:pt>
                <c:pt idx="18">
                  <c:v>44976</c:v>
                </c:pt>
                <c:pt idx="19">
                  <c:v>44977</c:v>
                </c:pt>
                <c:pt idx="20">
                  <c:v>44978</c:v>
                </c:pt>
                <c:pt idx="21">
                  <c:v>44979</c:v>
                </c:pt>
                <c:pt idx="22">
                  <c:v>44980</c:v>
                </c:pt>
                <c:pt idx="23">
                  <c:v>44981</c:v>
                </c:pt>
                <c:pt idx="24">
                  <c:v>44982</c:v>
                </c:pt>
                <c:pt idx="25">
                  <c:v>44983</c:v>
                </c:pt>
                <c:pt idx="26">
                  <c:v>44984</c:v>
                </c:pt>
                <c:pt idx="27">
                  <c:v>44985</c:v>
                </c:pt>
              </c:numCache>
            </c:numRef>
          </c:cat>
          <c:val>
            <c:numRef>
              <c:f>Sheet1!$BN$4:$BN$34</c:f>
              <c:numCache>
                <c:formatCode>General</c:formatCode>
                <c:ptCount val="31"/>
                <c:pt idx="0">
                  <c:v>52</c:v>
                </c:pt>
                <c:pt idx="1">
                  <c:v>16</c:v>
                </c:pt>
                <c:pt idx="2">
                  <c:v>13</c:v>
                </c:pt>
                <c:pt idx="3">
                  <c:v>3</c:v>
                </c:pt>
                <c:pt idx="4">
                  <c:v>51</c:v>
                </c:pt>
                <c:pt idx="5">
                  <c:v>55</c:v>
                </c:pt>
                <c:pt idx="6">
                  <c:v>39</c:v>
                </c:pt>
                <c:pt idx="7">
                  <c:v>71</c:v>
                </c:pt>
                <c:pt idx="8">
                  <c:v>53</c:v>
                </c:pt>
                <c:pt idx="9">
                  <c:v>84</c:v>
                </c:pt>
                <c:pt idx="10">
                  <c:v>23</c:v>
                </c:pt>
                <c:pt idx="11">
                  <c:v>89</c:v>
                </c:pt>
                <c:pt idx="12">
                  <c:v>81</c:v>
                </c:pt>
                <c:pt idx="13">
                  <c:v>58</c:v>
                </c:pt>
                <c:pt idx="14">
                  <c:v>72</c:v>
                </c:pt>
                <c:pt idx="15">
                  <c:v>58</c:v>
                </c:pt>
                <c:pt idx="16">
                  <c:v>73</c:v>
                </c:pt>
                <c:pt idx="17">
                  <c:v>40</c:v>
                </c:pt>
                <c:pt idx="18">
                  <c:v>77</c:v>
                </c:pt>
                <c:pt idx="19">
                  <c:v>43</c:v>
                </c:pt>
                <c:pt idx="20">
                  <c:v>51</c:v>
                </c:pt>
                <c:pt idx="21">
                  <c:v>30</c:v>
                </c:pt>
                <c:pt idx="22">
                  <c:v>107</c:v>
                </c:pt>
                <c:pt idx="23">
                  <c:v>139</c:v>
                </c:pt>
                <c:pt idx="24">
                  <c:v>94</c:v>
                </c:pt>
                <c:pt idx="25">
                  <c:v>73</c:v>
                </c:pt>
                <c:pt idx="26">
                  <c:v>105</c:v>
                </c:pt>
                <c:pt idx="27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7B-49BA-AACB-668B38B79F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1199090112"/>
        <c:axId val="1199091776"/>
      </c:barChart>
      <c:dateAx>
        <c:axId val="119909011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9091776"/>
        <c:crosses val="autoZero"/>
        <c:auto val="1"/>
        <c:lblOffset val="100"/>
        <c:baseTimeUnit val="days"/>
      </c:dateAx>
      <c:valAx>
        <c:axId val="1199091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9090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February Average Missed Trips by Day of Week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Sheet1!$BK$2</c:f>
              <c:strCache>
                <c:ptCount val="1"/>
                <c:pt idx="0">
                  <c:v>Avg Daily Missed Trips NoOp</c:v>
                </c:pt>
              </c:strCache>
            </c:strRef>
          </c:tx>
          <c:spPr>
            <a:solidFill>
              <a:srgbClr val="DB651F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Sheet1!$BJ$3:$BJ$9</c:f>
              <c:strCache>
                <c:ptCount val="7"/>
                <c:pt idx="0">
                  <c:v>Sunday</c:v>
                </c:pt>
                <c:pt idx="1">
                  <c:v>Monday</c:v>
                </c:pt>
                <c:pt idx="2">
                  <c:v>Tuesday</c:v>
                </c:pt>
                <c:pt idx="3">
                  <c:v>Wednesday</c:v>
                </c:pt>
                <c:pt idx="4">
                  <c:v>Thursday</c:v>
                </c:pt>
                <c:pt idx="5">
                  <c:v>Friday</c:v>
                </c:pt>
                <c:pt idx="6">
                  <c:v>Saturday</c:v>
                </c:pt>
              </c:strCache>
            </c:strRef>
          </c:cat>
          <c:val>
            <c:numRef>
              <c:f>Sheet1!$BK$3:$BK$9</c:f>
              <c:numCache>
                <c:formatCode>General</c:formatCode>
                <c:ptCount val="7"/>
                <c:pt idx="0">
                  <c:v>74.25</c:v>
                </c:pt>
                <c:pt idx="1">
                  <c:v>74.25</c:v>
                </c:pt>
                <c:pt idx="2">
                  <c:v>47.5</c:v>
                </c:pt>
                <c:pt idx="3">
                  <c:v>59.5</c:v>
                </c:pt>
                <c:pt idx="4">
                  <c:v>64.75</c:v>
                </c:pt>
                <c:pt idx="5">
                  <c:v>81.25</c:v>
                </c:pt>
                <c:pt idx="6">
                  <c:v>42.25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AF-48B2-B9BA-960E951760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21347440"/>
        <c:axId val="1421337456"/>
      </c:barChart>
      <c:catAx>
        <c:axId val="142134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1337456"/>
        <c:crosses val="autoZero"/>
        <c:auto val="1"/>
        <c:lblAlgn val="ctr"/>
        <c:lblOffset val="100"/>
        <c:noMultiLvlLbl val="0"/>
      </c:catAx>
      <c:valAx>
        <c:axId val="142133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134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Total Access Ridership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Sheet1!$CC$2</c:f>
              <c:strCache>
                <c:ptCount val="1"/>
                <c:pt idx="0">
                  <c:v>Past Year</c:v>
                </c:pt>
              </c:strCache>
            </c:strRef>
          </c:tx>
          <c:spPr>
            <a:solidFill>
              <a:srgbClr val="0033A1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Sheet1!$CB$3:$CB$14</c:f>
              <c:strCache>
                <c:ptCount val="12"/>
                <c:pt idx="0">
                  <c:v>Feb</c:v>
                </c:pt>
                <c:pt idx="1">
                  <c:v>Mar</c:v>
                </c:pt>
                <c:pt idx="2">
                  <c:v>Apr</c:v>
                </c:pt>
                <c:pt idx="3">
                  <c:v>May</c:v>
                </c:pt>
                <c:pt idx="4">
                  <c:v>Jun</c:v>
                </c:pt>
                <c:pt idx="5">
                  <c:v>Jul</c:v>
                </c:pt>
                <c:pt idx="6">
                  <c:v>Aug</c:v>
                </c:pt>
                <c:pt idx="7">
                  <c:v>Sep</c:v>
                </c:pt>
                <c:pt idx="8">
                  <c:v>Oct</c:v>
                </c:pt>
                <c:pt idx="9">
                  <c:v>Nov</c:v>
                </c:pt>
                <c:pt idx="10">
                  <c:v>Dec</c:v>
                </c:pt>
                <c:pt idx="11">
                  <c:v>Jan</c:v>
                </c:pt>
              </c:strCache>
            </c:strRef>
          </c:cat>
          <c:val>
            <c:numRef>
              <c:f>Sheet1!$CC$3:$CC$14</c:f>
              <c:numCache>
                <c:formatCode>General</c:formatCode>
                <c:ptCount val="12"/>
                <c:pt idx="0">
                  <c:v>6926</c:v>
                </c:pt>
                <c:pt idx="1">
                  <c:v>9631</c:v>
                </c:pt>
                <c:pt idx="2">
                  <c:v>10233</c:v>
                </c:pt>
                <c:pt idx="3">
                  <c:v>10332</c:v>
                </c:pt>
                <c:pt idx="4">
                  <c:v>11284</c:v>
                </c:pt>
                <c:pt idx="5">
                  <c:v>11703</c:v>
                </c:pt>
                <c:pt idx="6">
                  <c:v>12834</c:v>
                </c:pt>
                <c:pt idx="7">
                  <c:v>12687</c:v>
                </c:pt>
                <c:pt idx="8">
                  <c:v>12768</c:v>
                </c:pt>
                <c:pt idx="9">
                  <c:v>12506</c:v>
                </c:pt>
                <c:pt idx="10">
                  <c:v>12224</c:v>
                </c:pt>
                <c:pt idx="11">
                  <c:v>11682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14-4FB8-96AB-6C0027430EBE}"/>
            </c:ext>
          </c:extLst>
        </c:ser>
        <c:ser>
          <c:idx val="1"/>
          <c:order val="1"/>
          <c:tx>
            <c:strRef>
              <c:f>Sheet1!$CD$2</c:f>
              <c:strCache>
                <c:ptCount val="1"/>
                <c:pt idx="0">
                  <c:v>Current Year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Sheet1!$CB$3:$CB$14</c:f>
              <c:strCache>
                <c:ptCount val="12"/>
                <c:pt idx="0">
                  <c:v>Feb</c:v>
                </c:pt>
                <c:pt idx="1">
                  <c:v>Mar</c:v>
                </c:pt>
                <c:pt idx="2">
                  <c:v>Apr</c:v>
                </c:pt>
                <c:pt idx="3">
                  <c:v>May</c:v>
                </c:pt>
                <c:pt idx="4">
                  <c:v>Jun</c:v>
                </c:pt>
                <c:pt idx="5">
                  <c:v>Jul</c:v>
                </c:pt>
                <c:pt idx="6">
                  <c:v>Aug</c:v>
                </c:pt>
                <c:pt idx="7">
                  <c:v>Sep</c:v>
                </c:pt>
                <c:pt idx="8">
                  <c:v>Oct</c:v>
                </c:pt>
                <c:pt idx="9">
                  <c:v>Nov</c:v>
                </c:pt>
                <c:pt idx="10">
                  <c:v>Dec</c:v>
                </c:pt>
                <c:pt idx="11">
                  <c:v>Jan</c:v>
                </c:pt>
              </c:strCache>
            </c:strRef>
          </c:cat>
          <c:val>
            <c:numRef>
              <c:f>Sheet1!$CD$3:$CD$14</c:f>
              <c:numCache>
                <c:formatCode>General</c:formatCode>
                <c:ptCount val="12"/>
                <c:pt idx="0">
                  <c:v>11156</c:v>
                </c:pt>
                <c:pt idx="1">
                  <c:v>14987</c:v>
                </c:pt>
                <c:pt idx="2">
                  <c:v>14034</c:v>
                </c:pt>
                <c:pt idx="3">
                  <c:v>14190</c:v>
                </c:pt>
                <c:pt idx="4">
                  <c:v>14560</c:v>
                </c:pt>
                <c:pt idx="5">
                  <c:v>13897</c:v>
                </c:pt>
                <c:pt idx="6">
                  <c:v>16141</c:v>
                </c:pt>
                <c:pt idx="7">
                  <c:v>14830</c:v>
                </c:pt>
                <c:pt idx="8">
                  <c:v>14929</c:v>
                </c:pt>
                <c:pt idx="9">
                  <c:v>14268</c:v>
                </c:pt>
                <c:pt idx="10">
                  <c:v>13371</c:v>
                </c:pt>
                <c:pt idx="11">
                  <c:v>14063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14-4FB8-96AB-6C0027430E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990986816"/>
        <c:axId val="990987232"/>
      </c:barChart>
      <c:lineChart>
        <c:grouping val="standard"/>
        <c:varyColors val="0"/>
        <c:ser>
          <c:idx val="2"/>
          <c:order val="2"/>
          <c:tx>
            <c:strRef>
              <c:f>Sheet1!$CE$2</c:f>
              <c:strCache>
                <c:ptCount val="1"/>
                <c:pt idx="0">
                  <c:v>Budget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Sheet1!$CB$3:$CB$14</c:f>
              <c:strCache>
                <c:ptCount val="12"/>
                <c:pt idx="0">
                  <c:v>Feb</c:v>
                </c:pt>
                <c:pt idx="1">
                  <c:v>Mar</c:v>
                </c:pt>
                <c:pt idx="2">
                  <c:v>Apr</c:v>
                </c:pt>
                <c:pt idx="3">
                  <c:v>May</c:v>
                </c:pt>
                <c:pt idx="4">
                  <c:v>Jun</c:v>
                </c:pt>
                <c:pt idx="5">
                  <c:v>Jul</c:v>
                </c:pt>
                <c:pt idx="6">
                  <c:v>Aug</c:v>
                </c:pt>
                <c:pt idx="7">
                  <c:v>Sep</c:v>
                </c:pt>
                <c:pt idx="8">
                  <c:v>Oct</c:v>
                </c:pt>
                <c:pt idx="9">
                  <c:v>Nov</c:v>
                </c:pt>
                <c:pt idx="10">
                  <c:v>Dec</c:v>
                </c:pt>
                <c:pt idx="11">
                  <c:v>Jan</c:v>
                </c:pt>
              </c:strCache>
            </c:strRef>
          </c:cat>
          <c:val>
            <c:numRef>
              <c:f>Sheet1!$CE$3:$CE$14</c:f>
              <c:numCache>
                <c:formatCode>General</c:formatCode>
                <c:ptCount val="12"/>
                <c:pt idx="0">
                  <c:v>11782</c:v>
                </c:pt>
                <c:pt idx="1">
                  <c:v>13370</c:v>
                </c:pt>
                <c:pt idx="2">
                  <c:v>13262</c:v>
                </c:pt>
                <c:pt idx="3">
                  <c:v>14047</c:v>
                </c:pt>
                <c:pt idx="4">
                  <c:v>13934</c:v>
                </c:pt>
                <c:pt idx="5">
                  <c:v>14758</c:v>
                </c:pt>
                <c:pt idx="6">
                  <c:v>15127</c:v>
                </c:pt>
                <c:pt idx="7">
                  <c:v>15765</c:v>
                </c:pt>
                <c:pt idx="8">
                  <c:v>15893</c:v>
                </c:pt>
                <c:pt idx="9">
                  <c:v>15765</c:v>
                </c:pt>
                <c:pt idx="10">
                  <c:v>16697</c:v>
                </c:pt>
                <c:pt idx="11">
                  <c:v>12054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7114-4FB8-96AB-6C0027430E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0986816"/>
        <c:axId val="990987232"/>
      </c:lineChart>
      <c:catAx>
        <c:axId val="9909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0987232"/>
        <c:crosses val="autoZero"/>
        <c:auto val="1"/>
        <c:lblAlgn val="ctr"/>
        <c:lblOffset val="100"/>
        <c:noMultiLvlLbl val="0"/>
      </c:catAx>
      <c:valAx>
        <c:axId val="99098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098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Total Access Ridership by Month</a:t>
            </a:r>
          </a:p>
          <a:p>
            <a:pPr>
              <a:defRPr/>
            </a:pPr>
            <a:r>
              <a:rPr lang="en-US" dirty="0"/>
              <a:t>(since 2019)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Sheet1!$BR$2</c:f>
              <c:strCache>
                <c:ptCount val="1"/>
                <c:pt idx="0">
                  <c:v>Riders</c:v>
                </c:pt>
              </c:strCache>
            </c:strRef>
          </c:tx>
          <c:spPr>
            <a:ln w="114300" cap="rnd">
              <a:solidFill>
                <a:srgbClr val="0033A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C2D12E"/>
              </a:solidFill>
              <a:ln w="9525">
                <a:solidFill>
                  <a:srgbClr val="0033A1"/>
                </a:solidFill>
              </a:ln>
              <a:effectLst/>
            </c:spPr>
          </c:marker>
          <c:cat>
            <c:strRef>
              <c:f>Sheet1!$BQ$3:$BQ$51</c:f>
              <c:strCache>
                <c:ptCount val="49"/>
                <c:pt idx="0">
                  <c:v>J 19</c:v>
                </c:pt>
                <c:pt idx="1">
                  <c:v>F 19</c:v>
                </c:pt>
                <c:pt idx="2">
                  <c:v>M 19</c:v>
                </c:pt>
                <c:pt idx="3">
                  <c:v>A 19</c:v>
                </c:pt>
                <c:pt idx="4">
                  <c:v>M 19</c:v>
                </c:pt>
                <c:pt idx="5">
                  <c:v>J 19</c:v>
                </c:pt>
                <c:pt idx="6">
                  <c:v>J 19</c:v>
                </c:pt>
                <c:pt idx="7">
                  <c:v>A 19</c:v>
                </c:pt>
                <c:pt idx="8">
                  <c:v>S 19</c:v>
                </c:pt>
                <c:pt idx="9">
                  <c:v>O 19</c:v>
                </c:pt>
                <c:pt idx="10">
                  <c:v>N 19</c:v>
                </c:pt>
                <c:pt idx="11">
                  <c:v>D 19</c:v>
                </c:pt>
                <c:pt idx="12">
                  <c:v>J 20</c:v>
                </c:pt>
                <c:pt idx="13">
                  <c:v>F 20</c:v>
                </c:pt>
                <c:pt idx="14">
                  <c:v>M 20</c:v>
                </c:pt>
                <c:pt idx="15">
                  <c:v>A 20</c:v>
                </c:pt>
                <c:pt idx="16">
                  <c:v>M 20</c:v>
                </c:pt>
                <c:pt idx="17">
                  <c:v>J 20</c:v>
                </c:pt>
                <c:pt idx="18">
                  <c:v>J 20</c:v>
                </c:pt>
                <c:pt idx="19">
                  <c:v>A 20</c:v>
                </c:pt>
                <c:pt idx="20">
                  <c:v>S 20</c:v>
                </c:pt>
                <c:pt idx="21">
                  <c:v>O 20</c:v>
                </c:pt>
                <c:pt idx="22">
                  <c:v>N 20</c:v>
                </c:pt>
                <c:pt idx="23">
                  <c:v>D 20</c:v>
                </c:pt>
                <c:pt idx="24">
                  <c:v>J 21</c:v>
                </c:pt>
                <c:pt idx="25">
                  <c:v>F 21</c:v>
                </c:pt>
                <c:pt idx="26">
                  <c:v>M 21</c:v>
                </c:pt>
                <c:pt idx="27">
                  <c:v>A 21</c:v>
                </c:pt>
                <c:pt idx="28">
                  <c:v>M 21</c:v>
                </c:pt>
                <c:pt idx="29">
                  <c:v>J 21</c:v>
                </c:pt>
                <c:pt idx="30">
                  <c:v>J 21</c:v>
                </c:pt>
                <c:pt idx="31">
                  <c:v>A 21</c:v>
                </c:pt>
                <c:pt idx="32">
                  <c:v>S 21</c:v>
                </c:pt>
                <c:pt idx="33">
                  <c:v>O 21</c:v>
                </c:pt>
                <c:pt idx="34">
                  <c:v>N 21</c:v>
                </c:pt>
                <c:pt idx="35">
                  <c:v>D 21</c:v>
                </c:pt>
                <c:pt idx="36">
                  <c:v>J 22</c:v>
                </c:pt>
                <c:pt idx="37">
                  <c:v>F 22</c:v>
                </c:pt>
                <c:pt idx="38">
                  <c:v>M 22</c:v>
                </c:pt>
                <c:pt idx="39">
                  <c:v>A 22</c:v>
                </c:pt>
                <c:pt idx="40">
                  <c:v>M 22</c:v>
                </c:pt>
                <c:pt idx="41">
                  <c:v>J 22</c:v>
                </c:pt>
                <c:pt idx="42">
                  <c:v>J 22</c:v>
                </c:pt>
                <c:pt idx="43">
                  <c:v>A 22</c:v>
                </c:pt>
                <c:pt idx="44">
                  <c:v>S 22</c:v>
                </c:pt>
                <c:pt idx="45">
                  <c:v>O 22</c:v>
                </c:pt>
                <c:pt idx="46">
                  <c:v>N 22</c:v>
                </c:pt>
                <c:pt idx="47">
                  <c:v>D 22</c:v>
                </c:pt>
                <c:pt idx="48">
                  <c:v>J 23</c:v>
                </c:pt>
              </c:strCache>
            </c:strRef>
          </c:cat>
          <c:val>
            <c:numRef>
              <c:f>Sheet1!$BR$3:$BR$51</c:f>
              <c:numCache>
                <c:formatCode>General</c:formatCode>
                <c:ptCount val="49"/>
                <c:pt idx="0">
                  <c:v>18431</c:v>
                </c:pt>
                <c:pt idx="1">
                  <c:v>18170</c:v>
                </c:pt>
                <c:pt idx="2">
                  <c:v>19351</c:v>
                </c:pt>
                <c:pt idx="3">
                  <c:v>19997</c:v>
                </c:pt>
                <c:pt idx="4">
                  <c:v>20836</c:v>
                </c:pt>
                <c:pt idx="5">
                  <c:v>19167</c:v>
                </c:pt>
                <c:pt idx="6">
                  <c:v>18709</c:v>
                </c:pt>
                <c:pt idx="7">
                  <c:v>20847</c:v>
                </c:pt>
                <c:pt idx="8">
                  <c:v>18267</c:v>
                </c:pt>
                <c:pt idx="9">
                  <c:v>21283</c:v>
                </c:pt>
                <c:pt idx="10">
                  <c:v>18735</c:v>
                </c:pt>
                <c:pt idx="11">
                  <c:v>17252</c:v>
                </c:pt>
                <c:pt idx="12">
                  <c:v>18431</c:v>
                </c:pt>
                <c:pt idx="13">
                  <c:v>18170</c:v>
                </c:pt>
                <c:pt idx="14">
                  <c:v>11807</c:v>
                </c:pt>
                <c:pt idx="15">
                  <c:v>2334</c:v>
                </c:pt>
                <c:pt idx="16">
                  <c:v>3250</c:v>
                </c:pt>
                <c:pt idx="17">
                  <c:v>4795</c:v>
                </c:pt>
                <c:pt idx="18">
                  <c:v>6033</c:v>
                </c:pt>
                <c:pt idx="19">
                  <c:v>6543</c:v>
                </c:pt>
                <c:pt idx="20">
                  <c:v>7577</c:v>
                </c:pt>
                <c:pt idx="21">
                  <c:v>8518</c:v>
                </c:pt>
                <c:pt idx="22">
                  <c:v>7393</c:v>
                </c:pt>
                <c:pt idx="23">
                  <c:v>7275</c:v>
                </c:pt>
                <c:pt idx="24">
                  <c:v>7146</c:v>
                </c:pt>
                <c:pt idx="25">
                  <c:v>6926</c:v>
                </c:pt>
                <c:pt idx="26">
                  <c:v>9631</c:v>
                </c:pt>
                <c:pt idx="27">
                  <c:v>10233</c:v>
                </c:pt>
                <c:pt idx="28">
                  <c:v>10332</c:v>
                </c:pt>
                <c:pt idx="29">
                  <c:v>11284</c:v>
                </c:pt>
                <c:pt idx="30">
                  <c:v>11703</c:v>
                </c:pt>
                <c:pt idx="31">
                  <c:v>12834</c:v>
                </c:pt>
                <c:pt idx="32">
                  <c:v>12687</c:v>
                </c:pt>
                <c:pt idx="33">
                  <c:v>12768</c:v>
                </c:pt>
                <c:pt idx="34">
                  <c:v>12506</c:v>
                </c:pt>
                <c:pt idx="35">
                  <c:v>12224</c:v>
                </c:pt>
                <c:pt idx="36">
                  <c:v>11682</c:v>
                </c:pt>
                <c:pt idx="37">
                  <c:v>11156</c:v>
                </c:pt>
                <c:pt idx="38">
                  <c:v>14987</c:v>
                </c:pt>
                <c:pt idx="39">
                  <c:v>14034</c:v>
                </c:pt>
                <c:pt idx="40">
                  <c:v>14190</c:v>
                </c:pt>
                <c:pt idx="41">
                  <c:v>14560</c:v>
                </c:pt>
                <c:pt idx="42">
                  <c:v>13897</c:v>
                </c:pt>
                <c:pt idx="43">
                  <c:v>16141</c:v>
                </c:pt>
                <c:pt idx="44">
                  <c:v>14830</c:v>
                </c:pt>
                <c:pt idx="45">
                  <c:v>14929</c:v>
                </c:pt>
                <c:pt idx="46">
                  <c:v>14268</c:v>
                </c:pt>
                <c:pt idx="47">
                  <c:v>13371</c:v>
                </c:pt>
                <c:pt idx="48">
                  <c:v>14063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FA3-41C6-BB5A-59594FEB7B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1337040"/>
        <c:axId val="1421340784"/>
      </c:lineChart>
      <c:catAx>
        <c:axId val="142133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1340784"/>
        <c:crosses val="autoZero"/>
        <c:auto val="1"/>
        <c:lblAlgn val="ctr"/>
        <c:lblOffset val="100"/>
        <c:noMultiLvlLbl val="0"/>
      </c:catAx>
      <c:valAx>
        <c:axId val="142134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1337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On-Time Performance - Access</a:t>
            </a:r>
          </a:p>
          <a:p>
            <a:pPr>
              <a:defRPr/>
            </a:pPr>
            <a:r>
              <a:rPr lang="en-US" dirty="0"/>
              <a:t>(last 12 months)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208513314826127E-2"/>
          <c:y val="0.12953261367688315"/>
          <c:w val="0.94986596043631788"/>
          <c:h val="0.74295174562138577"/>
        </c:manualLayout>
      </c:layout>
      <c:lineChart>
        <c:grouping val="standard"/>
        <c:varyColors val="0"/>
        <c:ser>
          <c:idx val="0"/>
          <c:order val="0"/>
          <c:tx>
            <c:v>Access OTP</c:v>
          </c:tx>
          <c:spPr>
            <a:ln w="7620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0"/>
            <c:spPr>
              <a:solidFill>
                <a:srgbClr val="C2D12E"/>
              </a:solidFill>
              <a:ln w="9525">
                <a:solidFill>
                  <a:srgbClr val="0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Sheet1!$BT$3:$BT$14</c:f>
              <c:strCache>
                <c:ptCount val="12"/>
                <c:pt idx="0">
                  <c:v>Feb</c:v>
                </c:pt>
                <c:pt idx="1">
                  <c:v>Mar</c:v>
                </c:pt>
                <c:pt idx="2">
                  <c:v>Apr</c:v>
                </c:pt>
                <c:pt idx="3">
                  <c:v>May</c:v>
                </c:pt>
                <c:pt idx="4">
                  <c:v>Jun</c:v>
                </c:pt>
                <c:pt idx="5">
                  <c:v>Jul</c:v>
                </c:pt>
                <c:pt idx="6">
                  <c:v>Aug</c:v>
                </c:pt>
                <c:pt idx="7">
                  <c:v>Sep</c:v>
                </c:pt>
                <c:pt idx="8">
                  <c:v>Oct</c:v>
                </c:pt>
                <c:pt idx="9">
                  <c:v>Nov</c:v>
                </c:pt>
                <c:pt idx="10">
                  <c:v>Dec</c:v>
                </c:pt>
                <c:pt idx="11">
                  <c:v>Jan</c:v>
                </c:pt>
              </c:strCache>
            </c:strRef>
          </c:cat>
          <c:val>
            <c:numRef>
              <c:f>Sheet1!$BY$3:$BY$14</c:f>
              <c:numCache>
                <c:formatCode>General</c:formatCode>
                <c:ptCount val="12"/>
                <c:pt idx="0">
                  <c:v>0.91699533899999996</c:v>
                </c:pt>
                <c:pt idx="1">
                  <c:v>0.90751985099999999</c:v>
                </c:pt>
                <c:pt idx="2">
                  <c:v>0.92275901400000004</c:v>
                </c:pt>
                <c:pt idx="3">
                  <c:v>0.91268498899999995</c:v>
                </c:pt>
                <c:pt idx="4">
                  <c:v>0.91243131899999996</c:v>
                </c:pt>
                <c:pt idx="5">
                  <c:v>0.90177736200000003</c:v>
                </c:pt>
                <c:pt idx="6">
                  <c:v>0.87311814600000004</c:v>
                </c:pt>
                <c:pt idx="7">
                  <c:v>0.89568442299999995</c:v>
                </c:pt>
                <c:pt idx="8">
                  <c:v>0.92223189800000005</c:v>
                </c:pt>
                <c:pt idx="9">
                  <c:v>0.93664143499999997</c:v>
                </c:pt>
                <c:pt idx="10">
                  <c:v>0.93889761400000005</c:v>
                </c:pt>
                <c:pt idx="11">
                  <c:v>0.91538078599999995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D70-497C-A437-5AEC3AFE3046}"/>
            </c:ext>
          </c:extLst>
        </c:ser>
        <c:ser>
          <c:idx val="1"/>
          <c:order val="1"/>
          <c:tx>
            <c:v>KPI</c:v>
          </c:tx>
          <c:spPr>
            <a:ln w="76200" cap="rnd">
              <a:solidFill>
                <a:srgbClr val="0033A1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Sheet1!$BT$3:$BT$14</c:f>
              <c:strCache>
                <c:ptCount val="12"/>
                <c:pt idx="0">
                  <c:v>Feb</c:v>
                </c:pt>
                <c:pt idx="1">
                  <c:v>Mar</c:v>
                </c:pt>
                <c:pt idx="2">
                  <c:v>Apr</c:v>
                </c:pt>
                <c:pt idx="3">
                  <c:v>May</c:v>
                </c:pt>
                <c:pt idx="4">
                  <c:v>Jun</c:v>
                </c:pt>
                <c:pt idx="5">
                  <c:v>Jul</c:v>
                </c:pt>
                <c:pt idx="6">
                  <c:v>Aug</c:v>
                </c:pt>
                <c:pt idx="7">
                  <c:v>Sep</c:v>
                </c:pt>
                <c:pt idx="8">
                  <c:v>Oct</c:v>
                </c:pt>
                <c:pt idx="9">
                  <c:v>Nov</c:v>
                </c:pt>
                <c:pt idx="10">
                  <c:v>Dec</c:v>
                </c:pt>
                <c:pt idx="11">
                  <c:v>Jan</c:v>
                </c:pt>
              </c:strCache>
            </c:strRef>
          </c:cat>
          <c:val>
            <c:numRef>
              <c:f>Sheet1!$BZ$3:$BZ$14</c:f>
              <c:numCache>
                <c:formatCode>General</c:formatCode>
                <c:ptCount val="12"/>
                <c:pt idx="0">
                  <c:v>0.94</c:v>
                </c:pt>
                <c:pt idx="1">
                  <c:v>0.94</c:v>
                </c:pt>
                <c:pt idx="2">
                  <c:v>0.94</c:v>
                </c:pt>
                <c:pt idx="3">
                  <c:v>0.94</c:v>
                </c:pt>
                <c:pt idx="4">
                  <c:v>0.94</c:v>
                </c:pt>
                <c:pt idx="5">
                  <c:v>0.94</c:v>
                </c:pt>
                <c:pt idx="6">
                  <c:v>0.94</c:v>
                </c:pt>
                <c:pt idx="7">
                  <c:v>0.94</c:v>
                </c:pt>
                <c:pt idx="8">
                  <c:v>0.94</c:v>
                </c:pt>
                <c:pt idx="9">
                  <c:v>0.94</c:v>
                </c:pt>
                <c:pt idx="10">
                  <c:v>0.94</c:v>
                </c:pt>
                <c:pt idx="11">
                  <c:v>0.94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70-497C-A437-5AEC3AFE3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5687216"/>
        <c:axId val="735685576"/>
      </c:lineChart>
      <c:catAx>
        <c:axId val="73568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5685576"/>
        <c:crosses val="autoZero"/>
        <c:auto val="1"/>
        <c:lblAlgn val="ctr"/>
        <c:lblOffset val="100"/>
        <c:noMultiLvlLbl val="0"/>
      </c:catAx>
      <c:valAx>
        <c:axId val="735685576"/>
        <c:scaling>
          <c:orientation val="minMax"/>
          <c:max val="1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5687216"/>
        <c:crosses val="autoZero"/>
        <c:crossBetween val="between"/>
      </c:valAx>
      <c:spPr>
        <a:noFill/>
        <a:ln>
          <a:solidFill>
            <a:sysClr val="window" lastClr="FFFFFF">
              <a:lumMod val="75000"/>
            </a:sysClr>
          </a:solidFill>
        </a:ln>
        <a:effectLst/>
      </c:spPr>
    </c:plotArea>
    <c:legend>
      <c:legendPos val="r"/>
      <c:layout>
        <c:manualLayout>
          <c:xMode val="edge"/>
          <c:yMode val="edge"/>
          <c:x val="0.32947861977925841"/>
          <c:y val="0.90528383327510631"/>
          <c:w val="0.39371682839907302"/>
          <c:h val="9.26593177527023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1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1800" dirty="0"/>
              <a:t>Access Service – Productivity</a:t>
            </a:r>
            <a:r>
              <a:rPr lang="en-US" dirty="0"/>
              <a:t> </a:t>
            </a:r>
          </a:p>
          <a:p>
            <a:pPr algn="ctr">
              <a:defRPr/>
            </a:pPr>
            <a:r>
              <a:rPr lang="en-US" dirty="0"/>
              <a:t>(last 12 months)</a:t>
            </a:r>
          </a:p>
        </c:rich>
      </c:tx>
      <c:layout>
        <c:manualLayout>
          <c:xMode val="edge"/>
          <c:yMode val="edge"/>
          <c:x val="0.32492913511163896"/>
          <c:y val="3.8518243650098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1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041448232507025E-2"/>
          <c:y val="0.17602811011021893"/>
          <c:w val="0.94370391190684433"/>
          <c:h val="0.502752615492149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Sheet1!$BW$2</c:f>
              <c:strCache>
                <c:ptCount val="1"/>
                <c:pt idx="0">
                  <c:v>Productivity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Sheet1!$BT$3:$BT$14</c:f>
              <c:strCache>
                <c:ptCount val="12"/>
                <c:pt idx="0">
                  <c:v>Feb</c:v>
                </c:pt>
                <c:pt idx="1">
                  <c:v>Mar</c:v>
                </c:pt>
                <c:pt idx="2">
                  <c:v>Apr</c:v>
                </c:pt>
                <c:pt idx="3">
                  <c:v>May</c:v>
                </c:pt>
                <c:pt idx="4">
                  <c:v>Jun</c:v>
                </c:pt>
                <c:pt idx="5">
                  <c:v>Jul</c:v>
                </c:pt>
                <c:pt idx="6">
                  <c:v>Aug</c:v>
                </c:pt>
                <c:pt idx="7">
                  <c:v>Sep</c:v>
                </c:pt>
                <c:pt idx="8">
                  <c:v>Oct</c:v>
                </c:pt>
                <c:pt idx="9">
                  <c:v>Nov</c:v>
                </c:pt>
                <c:pt idx="10">
                  <c:v>Dec</c:v>
                </c:pt>
                <c:pt idx="11">
                  <c:v>Jan</c:v>
                </c:pt>
              </c:strCache>
            </c:strRef>
          </c:cat>
          <c:val>
            <c:numRef>
              <c:f>Sheet1!$BW$3:$BW$14</c:f>
              <c:numCache>
                <c:formatCode>0.00</c:formatCode>
                <c:ptCount val="12"/>
                <c:pt idx="0">
                  <c:v>2.0827003419999999</c:v>
                </c:pt>
                <c:pt idx="1">
                  <c:v>2.217096288</c:v>
                </c:pt>
                <c:pt idx="2">
                  <c:v>2.2060496600000001</c:v>
                </c:pt>
                <c:pt idx="3">
                  <c:v>2.1733621799999998</c:v>
                </c:pt>
                <c:pt idx="4">
                  <c:v>2.2687140669999999</c:v>
                </c:pt>
                <c:pt idx="5">
                  <c:v>2.2711732530000002</c:v>
                </c:pt>
                <c:pt idx="6">
                  <c:v>2.3138199899999998</c:v>
                </c:pt>
                <c:pt idx="7">
                  <c:v>2.2538766529999998</c:v>
                </c:pt>
                <c:pt idx="8">
                  <c:v>2.1946155959999998</c:v>
                </c:pt>
                <c:pt idx="9">
                  <c:v>2.161580281</c:v>
                </c:pt>
                <c:pt idx="10">
                  <c:v>2.1216361350000001</c:v>
                </c:pt>
                <c:pt idx="11">
                  <c:v>2.185536258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AB-40BB-AF08-C0364E765E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5023439"/>
        <c:axId val="45023855"/>
      </c:barChart>
      <c:lineChart>
        <c:grouping val="standard"/>
        <c:varyColors val="0"/>
        <c:ser>
          <c:idx val="1"/>
          <c:order val="1"/>
          <c:tx>
            <c:v>KPI</c:v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Sheet1!$BT$3:$BT$14</c:f>
              <c:strCache>
                <c:ptCount val="12"/>
                <c:pt idx="0">
                  <c:v>Feb</c:v>
                </c:pt>
                <c:pt idx="1">
                  <c:v>Mar</c:v>
                </c:pt>
                <c:pt idx="2">
                  <c:v>Apr</c:v>
                </c:pt>
                <c:pt idx="3">
                  <c:v>May</c:v>
                </c:pt>
                <c:pt idx="4">
                  <c:v>Jun</c:v>
                </c:pt>
                <c:pt idx="5">
                  <c:v>Jul</c:v>
                </c:pt>
                <c:pt idx="6">
                  <c:v>Aug</c:v>
                </c:pt>
                <c:pt idx="7">
                  <c:v>Sep</c:v>
                </c:pt>
                <c:pt idx="8">
                  <c:v>Oct</c:v>
                </c:pt>
                <c:pt idx="9">
                  <c:v>Nov</c:v>
                </c:pt>
                <c:pt idx="10">
                  <c:v>Dec</c:v>
                </c:pt>
                <c:pt idx="11">
                  <c:v>Jan</c:v>
                </c:pt>
              </c:strCache>
            </c:strRef>
          </c:cat>
          <c:val>
            <c:numRef>
              <c:f>Sheet1!$BX$3:$BX$14</c:f>
              <c:numCache>
                <c:formatCode>General</c:formatCode>
                <c:ptCount val="12"/>
                <c:pt idx="0">
                  <c:v>2.2000000000000002</c:v>
                </c:pt>
                <c:pt idx="1">
                  <c:v>2.2000000000000002</c:v>
                </c:pt>
                <c:pt idx="2">
                  <c:v>2.2000000000000002</c:v>
                </c:pt>
                <c:pt idx="3">
                  <c:v>2.2000000000000002</c:v>
                </c:pt>
                <c:pt idx="4">
                  <c:v>2.2000000000000002</c:v>
                </c:pt>
                <c:pt idx="5">
                  <c:v>2.2000000000000002</c:v>
                </c:pt>
                <c:pt idx="6">
                  <c:v>2.2000000000000002</c:v>
                </c:pt>
                <c:pt idx="7">
                  <c:v>2.2000000000000002</c:v>
                </c:pt>
                <c:pt idx="8">
                  <c:v>2.2000000000000002</c:v>
                </c:pt>
                <c:pt idx="9">
                  <c:v>2.2000000000000002</c:v>
                </c:pt>
                <c:pt idx="10">
                  <c:v>2.2000000000000002</c:v>
                </c:pt>
                <c:pt idx="11">
                  <c:v>2.2000000000000002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AB-40BB-AF08-C0364E765E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023439"/>
        <c:axId val="45023855"/>
      </c:lineChart>
      <c:catAx>
        <c:axId val="45023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5023855"/>
        <c:crosses val="autoZero"/>
        <c:auto val="1"/>
        <c:lblAlgn val="ctr"/>
        <c:lblOffset val="100"/>
        <c:noMultiLvlLbl val="0"/>
      </c:catAx>
      <c:valAx>
        <c:axId val="45023855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5023439"/>
        <c:crosses val="autoZero"/>
        <c:crossBetween val="between"/>
        <c:majorUnit val="0.25"/>
      </c:valAx>
      <c:spPr>
        <a:noFill/>
        <a:ln>
          <a:solidFill>
            <a:schemeClr val="bg2">
              <a:lumMod val="75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34803680167329309"/>
          <c:y val="0.86190728712286424"/>
          <c:w val="0.30628809364066112"/>
          <c:h val="9.99116484733756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1800" dirty="0"/>
              <a:t>Access Service – Cost Per Rider</a:t>
            </a:r>
          </a:p>
          <a:p>
            <a:pPr>
              <a:defRPr/>
            </a:pPr>
            <a:r>
              <a:rPr lang="en-US" dirty="0"/>
              <a:t>(last 12 months)</a:t>
            </a:r>
          </a:p>
        </c:rich>
      </c:tx>
      <c:layout>
        <c:manualLayout>
          <c:xMode val="edge"/>
          <c:yMode val="edge"/>
          <c:x val="0.23384767022186373"/>
          <c:y val="3.85181860197415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041448232507025E-2"/>
          <c:y val="0.17602811011021893"/>
          <c:w val="0.94370391190684433"/>
          <c:h val="0.502752615492149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Sheet1!$BU$2</c:f>
              <c:strCache>
                <c:ptCount val="1"/>
                <c:pt idx="0">
                  <c:v>Cost Per Rider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Sheet1!$BT$3:$BT$14</c:f>
              <c:strCache>
                <c:ptCount val="12"/>
                <c:pt idx="0">
                  <c:v>Feb</c:v>
                </c:pt>
                <c:pt idx="1">
                  <c:v>Mar</c:v>
                </c:pt>
                <c:pt idx="2">
                  <c:v>Apr</c:v>
                </c:pt>
                <c:pt idx="3">
                  <c:v>May</c:v>
                </c:pt>
                <c:pt idx="4">
                  <c:v>Jun</c:v>
                </c:pt>
                <c:pt idx="5">
                  <c:v>Jul</c:v>
                </c:pt>
                <c:pt idx="6">
                  <c:v>Aug</c:v>
                </c:pt>
                <c:pt idx="7">
                  <c:v>Sep</c:v>
                </c:pt>
                <c:pt idx="8">
                  <c:v>Oct</c:v>
                </c:pt>
                <c:pt idx="9">
                  <c:v>Nov</c:v>
                </c:pt>
                <c:pt idx="10">
                  <c:v>Dec</c:v>
                </c:pt>
                <c:pt idx="11">
                  <c:v>Jan</c:v>
                </c:pt>
              </c:strCache>
            </c:strRef>
          </c:cat>
          <c:val>
            <c:numRef>
              <c:f>Sheet1!$BU$3:$BU$14</c:f>
              <c:numCache>
                <c:formatCode>"$"#,##0.00</c:formatCode>
                <c:ptCount val="12"/>
                <c:pt idx="0">
                  <c:v>48.964854789999997</c:v>
                </c:pt>
                <c:pt idx="1">
                  <c:v>39.430810700000002</c:v>
                </c:pt>
                <c:pt idx="2">
                  <c:v>45.47694955</c:v>
                </c:pt>
                <c:pt idx="3">
                  <c:v>43.547723040000001</c:v>
                </c:pt>
                <c:pt idx="4">
                  <c:v>43.54295192</c:v>
                </c:pt>
                <c:pt idx="5">
                  <c:v>66.881596029999997</c:v>
                </c:pt>
                <c:pt idx="6">
                  <c:v>43.291559380000002</c:v>
                </c:pt>
                <c:pt idx="7">
                  <c:v>47.791030339999999</c:v>
                </c:pt>
                <c:pt idx="8">
                  <c:v>46.75642843</c:v>
                </c:pt>
                <c:pt idx="9">
                  <c:v>48.742649290000003</c:v>
                </c:pt>
                <c:pt idx="10">
                  <c:v>54.915624110000003</c:v>
                </c:pt>
                <c:pt idx="11">
                  <c:v>53.897236720000002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0A-4B94-AE3E-908A8F25F0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5023439"/>
        <c:axId val="45023855"/>
      </c:barChart>
      <c:lineChart>
        <c:grouping val="standard"/>
        <c:varyColors val="0"/>
        <c:ser>
          <c:idx val="1"/>
          <c:order val="1"/>
          <c:tx>
            <c:v>KPI</c:v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Sheet1!$BT$3:$BT$14</c:f>
              <c:strCache>
                <c:ptCount val="12"/>
                <c:pt idx="0">
                  <c:v>Feb</c:v>
                </c:pt>
                <c:pt idx="1">
                  <c:v>Mar</c:v>
                </c:pt>
                <c:pt idx="2">
                  <c:v>Apr</c:v>
                </c:pt>
                <c:pt idx="3">
                  <c:v>May</c:v>
                </c:pt>
                <c:pt idx="4">
                  <c:v>Jun</c:v>
                </c:pt>
                <c:pt idx="5">
                  <c:v>Jul</c:v>
                </c:pt>
                <c:pt idx="6">
                  <c:v>Aug</c:v>
                </c:pt>
                <c:pt idx="7">
                  <c:v>Sep</c:v>
                </c:pt>
                <c:pt idx="8">
                  <c:v>Oct</c:v>
                </c:pt>
                <c:pt idx="9">
                  <c:v>Nov</c:v>
                </c:pt>
                <c:pt idx="10">
                  <c:v>Dec</c:v>
                </c:pt>
                <c:pt idx="11">
                  <c:v>Jan</c:v>
                </c:pt>
              </c:strCache>
            </c:strRef>
          </c:cat>
          <c:val>
            <c:numRef>
              <c:f>Sheet1!$BV$3:$BV$14</c:f>
              <c:numCache>
                <c:formatCode>"$"#,##0.00</c:formatCode>
                <c:ptCount val="12"/>
                <c:pt idx="0">
                  <c:v>55</c:v>
                </c:pt>
                <c:pt idx="1">
                  <c:v>55</c:v>
                </c:pt>
                <c:pt idx="2">
                  <c:v>55</c:v>
                </c:pt>
                <c:pt idx="3">
                  <c:v>55</c:v>
                </c:pt>
                <c:pt idx="4">
                  <c:v>55</c:v>
                </c:pt>
                <c:pt idx="5">
                  <c:v>55</c:v>
                </c:pt>
                <c:pt idx="6">
                  <c:v>55</c:v>
                </c:pt>
                <c:pt idx="7">
                  <c:v>55</c:v>
                </c:pt>
                <c:pt idx="8">
                  <c:v>55</c:v>
                </c:pt>
                <c:pt idx="9">
                  <c:v>55</c:v>
                </c:pt>
                <c:pt idx="10">
                  <c:v>55</c:v>
                </c:pt>
                <c:pt idx="11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0A-4B94-AE3E-908A8F25F0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023439"/>
        <c:axId val="45023855"/>
      </c:lineChart>
      <c:catAx>
        <c:axId val="45023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5023855"/>
        <c:crosses val="autoZero"/>
        <c:auto val="1"/>
        <c:lblAlgn val="ctr"/>
        <c:lblOffset val="100"/>
        <c:noMultiLvlLbl val="0"/>
      </c:catAx>
      <c:valAx>
        <c:axId val="45023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5023439"/>
        <c:crosses val="autoZero"/>
        <c:crossBetween val="between"/>
      </c:valAx>
      <c:spPr>
        <a:noFill/>
        <a:ln>
          <a:solidFill>
            <a:schemeClr val="bg2">
              <a:lumMod val="75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34803680167329309"/>
          <c:y val="0.86190728712286424"/>
          <c:w val="0.30628809364066112"/>
          <c:h val="9.99116484733756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February CPS Ridership by Day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Sheet1!$AD$2</c:f>
              <c:strCache>
                <c:ptCount val="1"/>
                <c:pt idx="0">
                  <c:v>CPS</c:v>
                </c:pt>
              </c:strCache>
            </c:strRef>
          </c:tx>
          <c:spPr>
            <a:solidFill>
              <a:srgbClr val="2C75AC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numRef>
              <c:f>Sheet1!$AB$3:$AB$33</c:f>
              <c:numCache>
                <c:formatCode>m/d/yyyy</c:formatCode>
                <c:ptCount val="31"/>
                <c:pt idx="0">
                  <c:v>44958</c:v>
                </c:pt>
                <c:pt idx="1">
                  <c:v>44959</c:v>
                </c:pt>
                <c:pt idx="2">
                  <c:v>44960</c:v>
                </c:pt>
                <c:pt idx="3">
                  <c:v>44961</c:v>
                </c:pt>
                <c:pt idx="4">
                  <c:v>44962</c:v>
                </c:pt>
                <c:pt idx="5">
                  <c:v>44963</c:v>
                </c:pt>
                <c:pt idx="6">
                  <c:v>44964</c:v>
                </c:pt>
                <c:pt idx="7">
                  <c:v>44965</c:v>
                </c:pt>
                <c:pt idx="8">
                  <c:v>44966</c:v>
                </c:pt>
                <c:pt idx="9">
                  <c:v>44967</c:v>
                </c:pt>
                <c:pt idx="10">
                  <c:v>44968</c:v>
                </c:pt>
                <c:pt idx="11">
                  <c:v>44969</c:v>
                </c:pt>
                <c:pt idx="12">
                  <c:v>44970</c:v>
                </c:pt>
                <c:pt idx="13">
                  <c:v>44971</c:v>
                </c:pt>
                <c:pt idx="14">
                  <c:v>44972</c:v>
                </c:pt>
                <c:pt idx="15">
                  <c:v>44973</c:v>
                </c:pt>
                <c:pt idx="16">
                  <c:v>44974</c:v>
                </c:pt>
                <c:pt idx="17">
                  <c:v>44975</c:v>
                </c:pt>
                <c:pt idx="18">
                  <c:v>44976</c:v>
                </c:pt>
                <c:pt idx="19">
                  <c:v>44977</c:v>
                </c:pt>
                <c:pt idx="20">
                  <c:v>44978</c:v>
                </c:pt>
                <c:pt idx="21">
                  <c:v>44979</c:v>
                </c:pt>
                <c:pt idx="22">
                  <c:v>44980</c:v>
                </c:pt>
                <c:pt idx="23">
                  <c:v>44981</c:v>
                </c:pt>
                <c:pt idx="24">
                  <c:v>44982</c:v>
                </c:pt>
                <c:pt idx="25">
                  <c:v>44983</c:v>
                </c:pt>
                <c:pt idx="26">
                  <c:v>44984</c:v>
                </c:pt>
                <c:pt idx="27">
                  <c:v>44985</c:v>
                </c:pt>
              </c:numCache>
            </c:numRef>
          </c:cat>
          <c:val>
            <c:numRef>
              <c:f>Sheet1!$AD$3:$AD$33</c:f>
              <c:numCache>
                <c:formatCode>#,##0</c:formatCode>
                <c:ptCount val="31"/>
                <c:pt idx="0">
                  <c:v>9320</c:v>
                </c:pt>
                <c:pt idx="1">
                  <c:v>9119</c:v>
                </c:pt>
                <c:pt idx="2">
                  <c:v>7938</c:v>
                </c:pt>
                <c:pt idx="3" formatCode="General">
                  <c:v>43</c:v>
                </c:pt>
                <c:pt idx="4" formatCode="General">
                  <c:v>1</c:v>
                </c:pt>
                <c:pt idx="5">
                  <c:v>8948</c:v>
                </c:pt>
                <c:pt idx="6">
                  <c:v>9113</c:v>
                </c:pt>
                <c:pt idx="7">
                  <c:v>9669</c:v>
                </c:pt>
                <c:pt idx="8">
                  <c:v>9028</c:v>
                </c:pt>
                <c:pt idx="9">
                  <c:v>8359</c:v>
                </c:pt>
                <c:pt idx="10" formatCode="General">
                  <c:v>39</c:v>
                </c:pt>
                <c:pt idx="11" formatCode="General">
                  <c:v>0</c:v>
                </c:pt>
                <c:pt idx="12" formatCode="General">
                  <c:v>971</c:v>
                </c:pt>
                <c:pt idx="13">
                  <c:v>9228</c:v>
                </c:pt>
                <c:pt idx="14">
                  <c:v>9364</c:v>
                </c:pt>
                <c:pt idx="15">
                  <c:v>6739</c:v>
                </c:pt>
                <c:pt idx="16">
                  <c:v>7961</c:v>
                </c:pt>
                <c:pt idx="17" formatCode="General">
                  <c:v>50</c:v>
                </c:pt>
                <c:pt idx="18" formatCode="General">
                  <c:v>0</c:v>
                </c:pt>
                <c:pt idx="19" formatCode="General">
                  <c:v>260</c:v>
                </c:pt>
                <c:pt idx="20">
                  <c:v>9267</c:v>
                </c:pt>
                <c:pt idx="21">
                  <c:v>9283</c:v>
                </c:pt>
                <c:pt idx="22">
                  <c:v>8988</c:v>
                </c:pt>
                <c:pt idx="23">
                  <c:v>7949</c:v>
                </c:pt>
                <c:pt idx="24" formatCode="General">
                  <c:v>35</c:v>
                </c:pt>
                <c:pt idx="25" formatCode="General">
                  <c:v>0</c:v>
                </c:pt>
                <c:pt idx="26">
                  <c:v>8507</c:v>
                </c:pt>
                <c:pt idx="27">
                  <c:v>9043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9C-40E4-8EC3-3BF7170E38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561274336"/>
        <c:axId val="561269344"/>
      </c:barChart>
      <c:dateAx>
        <c:axId val="56127433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269344"/>
        <c:crosses val="autoZero"/>
        <c:auto val="1"/>
        <c:lblOffset val="100"/>
        <c:baseTimeUnit val="days"/>
      </c:dateAx>
      <c:valAx>
        <c:axId val="561269344"/>
        <c:scaling>
          <c:orientation val="minMax"/>
          <c:max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27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On-Time Performance – Local</a:t>
            </a:r>
          </a:p>
          <a:p>
            <a:pPr>
              <a:defRPr/>
            </a:pPr>
            <a:r>
              <a:rPr lang="en-US" dirty="0"/>
              <a:t>(by route)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Sheet1!$AY$2</c:f>
              <c:strCache>
                <c:ptCount val="1"/>
                <c:pt idx="0">
                  <c:v>Local OTP</c:v>
                </c:pt>
              </c:strCache>
            </c:strRef>
          </c:tx>
          <c:spPr>
            <a:solidFill>
              <a:srgbClr val="2C75AC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12"/>
            <c:invertIfNegative val="0"/>
            <c:bubble3D val="0"/>
            <c:spPr>
              <a:solidFill>
                <a:srgbClr val="2C75AC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1-0703-40A7-8169-61BE4D716898}"/>
              </c:ext>
            </c:extLst>
          </c:dPt>
          <c:dPt>
            <c:idx val="16"/>
            <c:invertIfNegative val="0"/>
            <c:bubble3D val="0"/>
            <c:spPr>
              <a:solidFill>
                <a:srgbClr val="C2D12E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2-5E65-409A-A30D-CE9F26037007}"/>
              </c:ext>
            </c:extLst>
          </c:dPt>
          <c:cat>
            <c:strRef>
              <c:f>Sheet1!$AX$3:$AX$32</c:f>
              <c:strCache>
                <c:ptCount val="30"/>
                <c:pt idx="0">
                  <c:v>31</c:v>
                </c:pt>
                <c:pt idx="1">
                  <c:v>64</c:v>
                </c:pt>
                <c:pt idx="2">
                  <c:v>49</c:v>
                </c:pt>
                <c:pt idx="3">
                  <c:v>21</c:v>
                </c:pt>
                <c:pt idx="4">
                  <c:v>1</c:v>
                </c:pt>
                <c:pt idx="5">
                  <c:v>6</c:v>
                </c:pt>
                <c:pt idx="6">
                  <c:v>50</c:v>
                </c:pt>
                <c:pt idx="7">
                  <c:v>85</c:v>
                </c:pt>
                <c:pt idx="8">
                  <c:v>32</c:v>
                </c:pt>
                <c:pt idx="9">
                  <c:v>4</c:v>
                </c:pt>
                <c:pt idx="10">
                  <c:v>41</c:v>
                </c:pt>
                <c:pt idx="11">
                  <c:v>67</c:v>
                </c:pt>
                <c:pt idx="12">
                  <c:v>33</c:v>
                </c:pt>
                <c:pt idx="13">
                  <c:v>16</c:v>
                </c:pt>
                <c:pt idx="14">
                  <c:v>51</c:v>
                </c:pt>
                <c:pt idx="15">
                  <c:v>11</c:v>
                </c:pt>
                <c:pt idx="16">
                  <c:v>Avg</c:v>
                </c:pt>
                <c:pt idx="17">
                  <c:v>5</c:v>
                </c:pt>
                <c:pt idx="18">
                  <c:v>90</c:v>
                </c:pt>
                <c:pt idx="19">
                  <c:v>17</c:v>
                </c:pt>
                <c:pt idx="20">
                  <c:v>65</c:v>
                </c:pt>
                <c:pt idx="21">
                  <c:v>24</c:v>
                </c:pt>
                <c:pt idx="22">
                  <c:v>19</c:v>
                </c:pt>
                <c:pt idx="23">
                  <c:v>20</c:v>
                </c:pt>
                <c:pt idx="24">
                  <c:v>28</c:v>
                </c:pt>
                <c:pt idx="25">
                  <c:v>27</c:v>
                </c:pt>
                <c:pt idx="26">
                  <c:v>78</c:v>
                </c:pt>
                <c:pt idx="27">
                  <c:v>37</c:v>
                </c:pt>
                <c:pt idx="28">
                  <c:v>43</c:v>
                </c:pt>
                <c:pt idx="29">
                  <c:v>46</c:v>
                </c:pt>
              </c:strCache>
            </c:strRef>
          </c:cat>
          <c:val>
            <c:numRef>
              <c:f>Sheet1!$AY$3:$AY$32</c:f>
              <c:numCache>
                <c:formatCode>0.0%</c:formatCode>
                <c:ptCount val="30"/>
                <c:pt idx="0">
                  <c:v>0.89</c:v>
                </c:pt>
                <c:pt idx="1">
                  <c:v>0.86599999999999999</c:v>
                </c:pt>
                <c:pt idx="2">
                  <c:v>0.86199999999999999</c:v>
                </c:pt>
                <c:pt idx="3">
                  <c:v>0.85399999999999998</c:v>
                </c:pt>
                <c:pt idx="4">
                  <c:v>0.84899999999999998</c:v>
                </c:pt>
                <c:pt idx="5">
                  <c:v>0.84899999999999998</c:v>
                </c:pt>
                <c:pt idx="6">
                  <c:v>0.84699999999999998</c:v>
                </c:pt>
                <c:pt idx="7">
                  <c:v>0.83599999999999997</c:v>
                </c:pt>
                <c:pt idx="8">
                  <c:v>0.83499999999999996</c:v>
                </c:pt>
                <c:pt idx="9">
                  <c:v>0.82599999999999996</c:v>
                </c:pt>
                <c:pt idx="10">
                  <c:v>0.82399999999999995</c:v>
                </c:pt>
                <c:pt idx="11">
                  <c:v>0.81699999999999995</c:v>
                </c:pt>
                <c:pt idx="12">
                  <c:v>0.81499999999999995</c:v>
                </c:pt>
                <c:pt idx="13">
                  <c:v>0.81299999999999994</c:v>
                </c:pt>
                <c:pt idx="14">
                  <c:v>0.80700000000000005</c:v>
                </c:pt>
                <c:pt idx="15">
                  <c:v>0.8</c:v>
                </c:pt>
                <c:pt idx="16" formatCode="0.00%">
                  <c:v>0.8</c:v>
                </c:pt>
                <c:pt idx="17">
                  <c:v>0.79600000000000004</c:v>
                </c:pt>
                <c:pt idx="18">
                  <c:v>0.79400000000000004</c:v>
                </c:pt>
                <c:pt idx="19">
                  <c:v>0.79100000000000004</c:v>
                </c:pt>
                <c:pt idx="20">
                  <c:v>0.79</c:v>
                </c:pt>
                <c:pt idx="21">
                  <c:v>0.78700000000000003</c:v>
                </c:pt>
                <c:pt idx="22">
                  <c:v>0.78600000000000003</c:v>
                </c:pt>
                <c:pt idx="23">
                  <c:v>0.77900000000000003</c:v>
                </c:pt>
                <c:pt idx="24">
                  <c:v>0.77400000000000002</c:v>
                </c:pt>
                <c:pt idx="25">
                  <c:v>0.76600000000000001</c:v>
                </c:pt>
                <c:pt idx="26">
                  <c:v>0.76600000000000001</c:v>
                </c:pt>
                <c:pt idx="27">
                  <c:v>0.70399999999999996</c:v>
                </c:pt>
                <c:pt idx="28">
                  <c:v>0.70399999999999996</c:v>
                </c:pt>
                <c:pt idx="29">
                  <c:v>0.67300000000000004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88-40C0-9C22-D81A86B4DD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369816480"/>
        <c:axId val="369813152"/>
      </c:barChart>
      <c:lineChart>
        <c:grouping val="standard"/>
        <c:varyColors val="0"/>
        <c:ser>
          <c:idx val="2"/>
          <c:order val="1"/>
          <c:tx>
            <c:strRef>
              <c:f>Sheet1!$AZ$2</c:f>
              <c:strCache>
                <c:ptCount val="1"/>
                <c:pt idx="0">
                  <c:v>Local OTP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Sheet1!$AX$3:$AX$32</c:f>
              <c:strCache>
                <c:ptCount val="30"/>
                <c:pt idx="0">
                  <c:v>31</c:v>
                </c:pt>
                <c:pt idx="1">
                  <c:v>64</c:v>
                </c:pt>
                <c:pt idx="2">
                  <c:v>49</c:v>
                </c:pt>
                <c:pt idx="3">
                  <c:v>21</c:v>
                </c:pt>
                <c:pt idx="4">
                  <c:v>1</c:v>
                </c:pt>
                <c:pt idx="5">
                  <c:v>6</c:v>
                </c:pt>
                <c:pt idx="6">
                  <c:v>50</c:v>
                </c:pt>
                <c:pt idx="7">
                  <c:v>85</c:v>
                </c:pt>
                <c:pt idx="8">
                  <c:v>32</c:v>
                </c:pt>
                <c:pt idx="9">
                  <c:v>4</c:v>
                </c:pt>
                <c:pt idx="10">
                  <c:v>41</c:v>
                </c:pt>
                <c:pt idx="11">
                  <c:v>67</c:v>
                </c:pt>
                <c:pt idx="12">
                  <c:v>33</c:v>
                </c:pt>
                <c:pt idx="13">
                  <c:v>16</c:v>
                </c:pt>
                <c:pt idx="14">
                  <c:v>51</c:v>
                </c:pt>
                <c:pt idx="15">
                  <c:v>11</c:v>
                </c:pt>
                <c:pt idx="16">
                  <c:v>Avg</c:v>
                </c:pt>
                <c:pt idx="17">
                  <c:v>5</c:v>
                </c:pt>
                <c:pt idx="18">
                  <c:v>90</c:v>
                </c:pt>
                <c:pt idx="19">
                  <c:v>17</c:v>
                </c:pt>
                <c:pt idx="20">
                  <c:v>65</c:v>
                </c:pt>
                <c:pt idx="21">
                  <c:v>24</c:v>
                </c:pt>
                <c:pt idx="22">
                  <c:v>19</c:v>
                </c:pt>
                <c:pt idx="23">
                  <c:v>20</c:v>
                </c:pt>
                <c:pt idx="24">
                  <c:v>28</c:v>
                </c:pt>
                <c:pt idx="25">
                  <c:v>27</c:v>
                </c:pt>
                <c:pt idx="26">
                  <c:v>78</c:v>
                </c:pt>
                <c:pt idx="27">
                  <c:v>37</c:v>
                </c:pt>
                <c:pt idx="28">
                  <c:v>43</c:v>
                </c:pt>
                <c:pt idx="29">
                  <c:v>46</c:v>
                </c:pt>
              </c:strCache>
            </c:strRef>
          </c:cat>
          <c:val>
            <c:numRef>
              <c:f>Sheet1!$AZ$3:$AZ$32</c:f>
              <c:numCache>
                <c:formatCode>0%</c:formatCode>
                <c:ptCount val="30"/>
                <c:pt idx="0">
                  <c:v>0.85</c:v>
                </c:pt>
                <c:pt idx="1">
                  <c:v>0.85</c:v>
                </c:pt>
                <c:pt idx="2">
                  <c:v>0.85</c:v>
                </c:pt>
                <c:pt idx="3">
                  <c:v>0.85</c:v>
                </c:pt>
                <c:pt idx="4">
                  <c:v>0.85</c:v>
                </c:pt>
                <c:pt idx="5">
                  <c:v>0.85</c:v>
                </c:pt>
                <c:pt idx="6">
                  <c:v>0.85</c:v>
                </c:pt>
                <c:pt idx="7">
                  <c:v>0.85</c:v>
                </c:pt>
                <c:pt idx="8">
                  <c:v>0.85</c:v>
                </c:pt>
                <c:pt idx="9">
                  <c:v>0.85</c:v>
                </c:pt>
                <c:pt idx="10">
                  <c:v>0.85</c:v>
                </c:pt>
                <c:pt idx="11">
                  <c:v>0.85</c:v>
                </c:pt>
                <c:pt idx="12">
                  <c:v>0.85</c:v>
                </c:pt>
                <c:pt idx="13">
                  <c:v>0.85</c:v>
                </c:pt>
                <c:pt idx="14">
                  <c:v>0.85</c:v>
                </c:pt>
                <c:pt idx="15">
                  <c:v>0.85</c:v>
                </c:pt>
                <c:pt idx="16">
                  <c:v>0.85</c:v>
                </c:pt>
                <c:pt idx="17">
                  <c:v>0.85</c:v>
                </c:pt>
                <c:pt idx="18">
                  <c:v>0.85</c:v>
                </c:pt>
                <c:pt idx="19">
                  <c:v>0.85</c:v>
                </c:pt>
                <c:pt idx="20">
                  <c:v>0.85</c:v>
                </c:pt>
                <c:pt idx="21">
                  <c:v>0.85</c:v>
                </c:pt>
                <c:pt idx="22">
                  <c:v>0.85</c:v>
                </c:pt>
                <c:pt idx="23">
                  <c:v>0.85</c:v>
                </c:pt>
                <c:pt idx="24">
                  <c:v>0.85</c:v>
                </c:pt>
                <c:pt idx="25">
                  <c:v>0.85</c:v>
                </c:pt>
                <c:pt idx="26">
                  <c:v>0.85</c:v>
                </c:pt>
                <c:pt idx="27">
                  <c:v>0.85</c:v>
                </c:pt>
                <c:pt idx="28">
                  <c:v>0.85</c:v>
                </c:pt>
                <c:pt idx="29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88-40C0-9C22-D81A86B4DD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9816480"/>
        <c:axId val="369813152"/>
      </c:lineChart>
      <c:catAx>
        <c:axId val="36981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813152"/>
        <c:crosses val="autoZero"/>
        <c:auto val="1"/>
        <c:lblAlgn val="ctr"/>
        <c:lblOffset val="100"/>
        <c:noMultiLvlLbl val="0"/>
      </c:catAx>
      <c:valAx>
        <c:axId val="36981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81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On-Time Performance – Express</a:t>
            </a:r>
          </a:p>
          <a:p>
            <a:pPr>
              <a:defRPr/>
            </a:pPr>
            <a:r>
              <a:rPr lang="en-US" dirty="0"/>
              <a:t>(by route)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Sheet1!$AY$35</c:f>
              <c:strCache>
                <c:ptCount val="1"/>
                <c:pt idx="0">
                  <c:v>Express OTP</c:v>
                </c:pt>
              </c:strCache>
            </c:strRef>
          </c:tx>
          <c:spPr>
            <a:solidFill>
              <a:srgbClr val="2C75AC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9"/>
            <c:invertIfNegative val="0"/>
            <c:bubble3D val="0"/>
            <c:spPr>
              <a:solidFill>
                <a:srgbClr val="2C75AC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2-2BEB-4F37-A0A2-73C2A616F0D1}"/>
              </c:ext>
            </c:extLst>
          </c:dPt>
          <c:dPt>
            <c:idx val="10"/>
            <c:invertIfNegative val="0"/>
            <c:bubble3D val="0"/>
            <c:spPr>
              <a:solidFill>
                <a:srgbClr val="C2D12E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2-9FEB-4EB5-A9AF-6D574799F3E6}"/>
              </c:ext>
            </c:extLst>
          </c:dPt>
          <c:cat>
            <c:strRef>
              <c:f>Sheet1!$AX$36:$AX$53</c:f>
              <c:strCache>
                <c:ptCount val="18"/>
                <c:pt idx="0">
                  <c:v>52</c:v>
                </c:pt>
                <c:pt idx="1">
                  <c:v>77</c:v>
                </c:pt>
                <c:pt idx="2">
                  <c:v>25</c:v>
                </c:pt>
                <c:pt idx="3">
                  <c:v>29</c:v>
                </c:pt>
                <c:pt idx="4">
                  <c:v>82</c:v>
                </c:pt>
                <c:pt idx="5">
                  <c:v>75</c:v>
                </c:pt>
                <c:pt idx="6">
                  <c:v>81</c:v>
                </c:pt>
                <c:pt idx="7">
                  <c:v>12</c:v>
                </c:pt>
                <c:pt idx="8">
                  <c:v>3</c:v>
                </c:pt>
                <c:pt idx="9">
                  <c:v>38</c:v>
                </c:pt>
                <c:pt idx="10">
                  <c:v>Avg</c:v>
                </c:pt>
                <c:pt idx="11">
                  <c:v>2</c:v>
                </c:pt>
                <c:pt idx="12">
                  <c:v>40</c:v>
                </c:pt>
                <c:pt idx="13">
                  <c:v>42</c:v>
                </c:pt>
                <c:pt idx="14">
                  <c:v>23</c:v>
                </c:pt>
                <c:pt idx="15">
                  <c:v>74</c:v>
                </c:pt>
                <c:pt idx="16">
                  <c:v>30</c:v>
                </c:pt>
                <c:pt idx="17">
                  <c:v>71</c:v>
                </c:pt>
              </c:strCache>
            </c:strRef>
          </c:cat>
          <c:val>
            <c:numRef>
              <c:f>Sheet1!$AY$36:$AY$53</c:f>
              <c:numCache>
                <c:formatCode>0.0%</c:formatCode>
                <c:ptCount val="18"/>
                <c:pt idx="0">
                  <c:v>0.90200000000000002</c:v>
                </c:pt>
                <c:pt idx="1">
                  <c:v>0.89600000000000002</c:v>
                </c:pt>
                <c:pt idx="2">
                  <c:v>0.88700000000000001</c:v>
                </c:pt>
                <c:pt idx="3">
                  <c:v>0.88500000000000001</c:v>
                </c:pt>
                <c:pt idx="4">
                  <c:v>0.88400000000000001</c:v>
                </c:pt>
                <c:pt idx="5">
                  <c:v>0.88300000000000001</c:v>
                </c:pt>
                <c:pt idx="6">
                  <c:v>0.88200000000000001</c:v>
                </c:pt>
                <c:pt idx="7">
                  <c:v>0.85899999999999999</c:v>
                </c:pt>
                <c:pt idx="8">
                  <c:v>0.85599999999999998</c:v>
                </c:pt>
                <c:pt idx="9">
                  <c:v>0.83399999999999996</c:v>
                </c:pt>
                <c:pt idx="10" formatCode="0.00%">
                  <c:v>0.81899999999999995</c:v>
                </c:pt>
                <c:pt idx="11">
                  <c:v>0.79</c:v>
                </c:pt>
                <c:pt idx="12">
                  <c:v>0.78200000000000003</c:v>
                </c:pt>
                <c:pt idx="13">
                  <c:v>0.77800000000000002</c:v>
                </c:pt>
                <c:pt idx="14">
                  <c:v>0.76900000000000002</c:v>
                </c:pt>
                <c:pt idx="15">
                  <c:v>0.76200000000000001</c:v>
                </c:pt>
                <c:pt idx="16">
                  <c:v>0.747</c:v>
                </c:pt>
                <c:pt idx="17">
                  <c:v>0.70199999999999996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EB-4F37-A0A2-73C2A616F0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369816480"/>
        <c:axId val="369813152"/>
      </c:barChart>
      <c:lineChart>
        <c:grouping val="standard"/>
        <c:varyColors val="0"/>
        <c:ser>
          <c:idx val="2"/>
          <c:order val="1"/>
          <c:tx>
            <c:strRef>
              <c:f>Sheet1!$AZ$35</c:f>
              <c:strCache>
                <c:ptCount val="1"/>
                <c:pt idx="0">
                  <c:v>Express OTP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Sheet1!$AX$36:$AX$53</c:f>
              <c:strCache>
                <c:ptCount val="18"/>
                <c:pt idx="0">
                  <c:v>52</c:v>
                </c:pt>
                <c:pt idx="1">
                  <c:v>77</c:v>
                </c:pt>
                <c:pt idx="2">
                  <c:v>25</c:v>
                </c:pt>
                <c:pt idx="3">
                  <c:v>29</c:v>
                </c:pt>
                <c:pt idx="4">
                  <c:v>82</c:v>
                </c:pt>
                <c:pt idx="5">
                  <c:v>75</c:v>
                </c:pt>
                <c:pt idx="6">
                  <c:v>81</c:v>
                </c:pt>
                <c:pt idx="7">
                  <c:v>12</c:v>
                </c:pt>
                <c:pt idx="8">
                  <c:v>3</c:v>
                </c:pt>
                <c:pt idx="9">
                  <c:v>38</c:v>
                </c:pt>
                <c:pt idx="10">
                  <c:v>Avg</c:v>
                </c:pt>
                <c:pt idx="11">
                  <c:v>2</c:v>
                </c:pt>
                <c:pt idx="12">
                  <c:v>40</c:v>
                </c:pt>
                <c:pt idx="13">
                  <c:v>42</c:v>
                </c:pt>
                <c:pt idx="14">
                  <c:v>23</c:v>
                </c:pt>
                <c:pt idx="15">
                  <c:v>74</c:v>
                </c:pt>
                <c:pt idx="16">
                  <c:v>30</c:v>
                </c:pt>
                <c:pt idx="17">
                  <c:v>71</c:v>
                </c:pt>
              </c:strCache>
            </c:strRef>
          </c:cat>
          <c:val>
            <c:numRef>
              <c:f>Sheet1!$AZ$36:$AZ$53</c:f>
              <c:numCache>
                <c:formatCode>0%</c:formatCode>
                <c:ptCount val="18"/>
                <c:pt idx="0">
                  <c:v>0.85</c:v>
                </c:pt>
                <c:pt idx="1">
                  <c:v>0.85</c:v>
                </c:pt>
                <c:pt idx="2">
                  <c:v>0.85</c:v>
                </c:pt>
                <c:pt idx="3">
                  <c:v>0.85</c:v>
                </c:pt>
                <c:pt idx="4">
                  <c:v>0.85</c:v>
                </c:pt>
                <c:pt idx="5">
                  <c:v>0.85</c:v>
                </c:pt>
                <c:pt idx="6">
                  <c:v>0.85</c:v>
                </c:pt>
                <c:pt idx="7">
                  <c:v>0.85</c:v>
                </c:pt>
                <c:pt idx="8">
                  <c:v>0.85</c:v>
                </c:pt>
                <c:pt idx="9">
                  <c:v>0.85</c:v>
                </c:pt>
                <c:pt idx="10">
                  <c:v>0.85</c:v>
                </c:pt>
                <c:pt idx="11">
                  <c:v>0.85</c:v>
                </c:pt>
                <c:pt idx="12">
                  <c:v>0.85</c:v>
                </c:pt>
                <c:pt idx="13">
                  <c:v>0.85</c:v>
                </c:pt>
                <c:pt idx="14">
                  <c:v>0.85</c:v>
                </c:pt>
                <c:pt idx="15">
                  <c:v>0.85</c:v>
                </c:pt>
                <c:pt idx="16">
                  <c:v>0.85</c:v>
                </c:pt>
                <c:pt idx="17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EB-4F37-A0A2-73C2A616F0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9816480"/>
        <c:axId val="369813152"/>
      </c:lineChart>
      <c:catAx>
        <c:axId val="36981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813152"/>
        <c:crosses val="autoZero"/>
        <c:auto val="1"/>
        <c:lblAlgn val="ctr"/>
        <c:lblOffset val="100"/>
        <c:noMultiLvlLbl val="0"/>
      </c:catAx>
      <c:valAx>
        <c:axId val="36981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81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1800" dirty="0"/>
              <a:t>Total Fixed-Route Ridership</a:t>
            </a:r>
          </a:p>
          <a:p>
            <a:pPr>
              <a:defRPr/>
            </a:pPr>
            <a:r>
              <a:rPr lang="en-US" dirty="0"/>
              <a:t>(Since 2019)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Sheet1!$AO$2</c:f>
              <c:strCache>
                <c:ptCount val="1"/>
                <c:pt idx="0">
                  <c:v>Ridership</c:v>
                </c:pt>
              </c:strCache>
            </c:strRef>
          </c:tx>
          <c:spPr>
            <a:ln w="114300" cap="rnd">
              <a:solidFill>
                <a:srgbClr val="0033A1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rgbClr val="C2D12E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Sheet1!$AN$3:$AN$51</c:f>
              <c:strCache>
                <c:ptCount val="49"/>
                <c:pt idx="0">
                  <c:v>F 19</c:v>
                </c:pt>
                <c:pt idx="1">
                  <c:v>M 19</c:v>
                </c:pt>
                <c:pt idx="2">
                  <c:v>A 19</c:v>
                </c:pt>
                <c:pt idx="3">
                  <c:v>M 19</c:v>
                </c:pt>
                <c:pt idx="4">
                  <c:v>J 19</c:v>
                </c:pt>
                <c:pt idx="5">
                  <c:v>J 19</c:v>
                </c:pt>
                <c:pt idx="6">
                  <c:v>A 19</c:v>
                </c:pt>
                <c:pt idx="7">
                  <c:v>S 19</c:v>
                </c:pt>
                <c:pt idx="8">
                  <c:v>O 19</c:v>
                </c:pt>
                <c:pt idx="9">
                  <c:v>N 19</c:v>
                </c:pt>
                <c:pt idx="10">
                  <c:v>D 19</c:v>
                </c:pt>
                <c:pt idx="11">
                  <c:v>J 20</c:v>
                </c:pt>
                <c:pt idx="12">
                  <c:v>F 20</c:v>
                </c:pt>
                <c:pt idx="13">
                  <c:v>M 20</c:v>
                </c:pt>
                <c:pt idx="14">
                  <c:v>A 20</c:v>
                </c:pt>
                <c:pt idx="15">
                  <c:v>M 20</c:v>
                </c:pt>
                <c:pt idx="16">
                  <c:v>J 20</c:v>
                </c:pt>
                <c:pt idx="17">
                  <c:v>J 20</c:v>
                </c:pt>
                <c:pt idx="18">
                  <c:v>A 20</c:v>
                </c:pt>
                <c:pt idx="19">
                  <c:v>S 20</c:v>
                </c:pt>
                <c:pt idx="20">
                  <c:v>O 20</c:v>
                </c:pt>
                <c:pt idx="21">
                  <c:v>N 20</c:v>
                </c:pt>
                <c:pt idx="22">
                  <c:v>D 20</c:v>
                </c:pt>
                <c:pt idx="23">
                  <c:v>J 21</c:v>
                </c:pt>
                <c:pt idx="24">
                  <c:v>F 21</c:v>
                </c:pt>
                <c:pt idx="25">
                  <c:v>M 21</c:v>
                </c:pt>
                <c:pt idx="26">
                  <c:v>A 21</c:v>
                </c:pt>
                <c:pt idx="27">
                  <c:v>M 21</c:v>
                </c:pt>
                <c:pt idx="28">
                  <c:v>J 21</c:v>
                </c:pt>
                <c:pt idx="29">
                  <c:v>J 21</c:v>
                </c:pt>
                <c:pt idx="30">
                  <c:v>A 21</c:v>
                </c:pt>
                <c:pt idx="31">
                  <c:v>S 21</c:v>
                </c:pt>
                <c:pt idx="32">
                  <c:v>O 21</c:v>
                </c:pt>
                <c:pt idx="33">
                  <c:v>N 21</c:v>
                </c:pt>
                <c:pt idx="34">
                  <c:v>D 21</c:v>
                </c:pt>
                <c:pt idx="35">
                  <c:v>J 22</c:v>
                </c:pt>
                <c:pt idx="36">
                  <c:v>F 22</c:v>
                </c:pt>
                <c:pt idx="37">
                  <c:v>M 22</c:v>
                </c:pt>
                <c:pt idx="38">
                  <c:v>A 22</c:v>
                </c:pt>
                <c:pt idx="39">
                  <c:v>M 22</c:v>
                </c:pt>
                <c:pt idx="40">
                  <c:v>J 22</c:v>
                </c:pt>
                <c:pt idx="41">
                  <c:v>J 22</c:v>
                </c:pt>
                <c:pt idx="42">
                  <c:v>A 22</c:v>
                </c:pt>
                <c:pt idx="43">
                  <c:v>S 22</c:v>
                </c:pt>
                <c:pt idx="44">
                  <c:v>O 22</c:v>
                </c:pt>
                <c:pt idx="45">
                  <c:v>N 22</c:v>
                </c:pt>
                <c:pt idx="46">
                  <c:v>D 22</c:v>
                </c:pt>
                <c:pt idx="47">
                  <c:v>J 23</c:v>
                </c:pt>
                <c:pt idx="48">
                  <c:v>F23</c:v>
                </c:pt>
              </c:strCache>
            </c:strRef>
          </c:cat>
          <c:val>
            <c:numRef>
              <c:f>Sheet1!$AO$3:$AO$51</c:f>
              <c:numCache>
                <c:formatCode>#,##0</c:formatCode>
                <c:ptCount val="49"/>
                <c:pt idx="0">
                  <c:v>1053659</c:v>
                </c:pt>
                <c:pt idx="1">
                  <c:v>1070339</c:v>
                </c:pt>
                <c:pt idx="2">
                  <c:v>1213480</c:v>
                </c:pt>
                <c:pt idx="3">
                  <c:v>1148250</c:v>
                </c:pt>
                <c:pt idx="4">
                  <c:v>965109</c:v>
                </c:pt>
                <c:pt idx="5">
                  <c:v>985794</c:v>
                </c:pt>
                <c:pt idx="6">
                  <c:v>1134542</c:v>
                </c:pt>
                <c:pt idx="7">
                  <c:v>1218062</c:v>
                </c:pt>
                <c:pt idx="8">
                  <c:v>1321033</c:v>
                </c:pt>
                <c:pt idx="9">
                  <c:v>1058780</c:v>
                </c:pt>
                <c:pt idx="10">
                  <c:v>1027712</c:v>
                </c:pt>
                <c:pt idx="11">
                  <c:v>1115678</c:v>
                </c:pt>
                <c:pt idx="12">
                  <c:v>1036730</c:v>
                </c:pt>
                <c:pt idx="13">
                  <c:v>779515</c:v>
                </c:pt>
                <c:pt idx="14">
                  <c:v>376100</c:v>
                </c:pt>
                <c:pt idx="15">
                  <c:v>389841</c:v>
                </c:pt>
                <c:pt idx="16">
                  <c:v>475621</c:v>
                </c:pt>
                <c:pt idx="17">
                  <c:v>517128</c:v>
                </c:pt>
                <c:pt idx="18">
                  <c:v>518528</c:v>
                </c:pt>
                <c:pt idx="19">
                  <c:v>540459</c:v>
                </c:pt>
                <c:pt idx="20">
                  <c:v>574209</c:v>
                </c:pt>
                <c:pt idx="21">
                  <c:v>510662</c:v>
                </c:pt>
                <c:pt idx="22">
                  <c:v>478704</c:v>
                </c:pt>
                <c:pt idx="23">
                  <c:v>464119</c:v>
                </c:pt>
                <c:pt idx="24">
                  <c:v>425977</c:v>
                </c:pt>
                <c:pt idx="25">
                  <c:v>572568</c:v>
                </c:pt>
                <c:pt idx="26">
                  <c:v>638120</c:v>
                </c:pt>
                <c:pt idx="27">
                  <c:v>614347</c:v>
                </c:pt>
                <c:pt idx="28">
                  <c:v>577044</c:v>
                </c:pt>
                <c:pt idx="29">
                  <c:v>585541</c:v>
                </c:pt>
                <c:pt idx="30">
                  <c:v>614815</c:v>
                </c:pt>
                <c:pt idx="31">
                  <c:v>777806</c:v>
                </c:pt>
                <c:pt idx="32">
                  <c:v>812689</c:v>
                </c:pt>
                <c:pt idx="33">
                  <c:v>744776</c:v>
                </c:pt>
                <c:pt idx="34">
                  <c:v>680724</c:v>
                </c:pt>
                <c:pt idx="35">
                  <c:v>614029</c:v>
                </c:pt>
                <c:pt idx="36">
                  <c:v>655187</c:v>
                </c:pt>
                <c:pt idx="37">
                  <c:v>775690</c:v>
                </c:pt>
                <c:pt idx="38">
                  <c:v>819442</c:v>
                </c:pt>
                <c:pt idx="39">
                  <c:v>845100</c:v>
                </c:pt>
                <c:pt idx="40">
                  <c:v>755760</c:v>
                </c:pt>
                <c:pt idx="41">
                  <c:v>767656</c:v>
                </c:pt>
                <c:pt idx="42">
                  <c:v>853621</c:v>
                </c:pt>
                <c:pt idx="43">
                  <c:v>975050</c:v>
                </c:pt>
                <c:pt idx="44">
                  <c:v>986955</c:v>
                </c:pt>
                <c:pt idx="45">
                  <c:v>872393</c:v>
                </c:pt>
                <c:pt idx="46">
                  <c:v>756345</c:v>
                </c:pt>
                <c:pt idx="47">
                  <c:v>1028706</c:v>
                </c:pt>
                <c:pt idx="48">
                  <c:v>1003539.804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61E-4494-BAA8-A0F219A166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1686720"/>
        <c:axId val="1201684640"/>
      </c:lineChart>
      <c:catAx>
        <c:axId val="120168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201684640"/>
        <c:crosses val="autoZero"/>
        <c:auto val="1"/>
        <c:lblAlgn val="ctr"/>
        <c:lblOffset val="100"/>
        <c:noMultiLvlLbl val="0"/>
      </c:catAx>
      <c:valAx>
        <c:axId val="1201684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20168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Productivity - Local</a:t>
            </a:r>
          </a:p>
          <a:p>
            <a:pPr>
              <a:defRPr/>
            </a:pPr>
            <a:r>
              <a:rPr lang="en-US" dirty="0"/>
              <a:t>(by route)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Sheet1!$BC$2</c:f>
              <c:strCache>
                <c:ptCount val="1"/>
                <c:pt idx="0">
                  <c:v>Local PPH</c:v>
                </c:pt>
              </c:strCache>
            </c:strRef>
          </c:tx>
          <c:spPr>
            <a:solidFill>
              <a:srgbClr val="2C75AC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11"/>
            <c:invertIfNegative val="0"/>
            <c:bubble3D val="0"/>
            <c:spPr>
              <a:solidFill>
                <a:srgbClr val="C2D12E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71F6-44D3-9A90-81C1FD304A40}"/>
              </c:ext>
            </c:extLst>
          </c:dPt>
          <c:dPt>
            <c:idx val="14"/>
            <c:invertIfNegative val="0"/>
            <c:bubble3D val="0"/>
            <c:spPr>
              <a:solidFill>
                <a:srgbClr val="2C75AC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ABAF-4F9E-BC7A-54C621BD6D66}"/>
              </c:ext>
            </c:extLst>
          </c:dPt>
          <c:cat>
            <c:strRef>
              <c:f>Sheet1!$BB$3:$BB$32</c:f>
              <c:strCache>
                <c:ptCount val="30"/>
                <c:pt idx="0">
                  <c:v>33</c:v>
                </c:pt>
                <c:pt idx="1">
                  <c:v>19</c:v>
                </c:pt>
                <c:pt idx="2">
                  <c:v>21</c:v>
                </c:pt>
                <c:pt idx="3">
                  <c:v>37</c:v>
                </c:pt>
                <c:pt idx="4">
                  <c:v>43</c:v>
                </c:pt>
                <c:pt idx="5">
                  <c:v>17</c:v>
                </c:pt>
                <c:pt idx="6">
                  <c:v>64</c:v>
                </c:pt>
                <c:pt idx="7">
                  <c:v>32</c:v>
                </c:pt>
                <c:pt idx="8">
                  <c:v>27</c:v>
                </c:pt>
                <c:pt idx="9">
                  <c:v>11</c:v>
                </c:pt>
                <c:pt idx="10">
                  <c:v>41</c:v>
                </c:pt>
                <c:pt idx="11">
                  <c:v>Avg</c:v>
                </c:pt>
                <c:pt idx="12">
                  <c:v>6</c:v>
                </c:pt>
                <c:pt idx="13">
                  <c:v>4</c:v>
                </c:pt>
                <c:pt idx="14">
                  <c:v>31</c:v>
                </c:pt>
                <c:pt idx="15">
                  <c:v>65</c:v>
                </c:pt>
                <c:pt idx="16">
                  <c:v>46</c:v>
                </c:pt>
                <c:pt idx="17">
                  <c:v>90</c:v>
                </c:pt>
                <c:pt idx="18">
                  <c:v>51</c:v>
                </c:pt>
                <c:pt idx="19">
                  <c:v>16</c:v>
                </c:pt>
                <c:pt idx="20">
                  <c:v>78</c:v>
                </c:pt>
                <c:pt idx="21">
                  <c:v>20</c:v>
                </c:pt>
                <c:pt idx="22">
                  <c:v>24</c:v>
                </c:pt>
                <c:pt idx="23">
                  <c:v>49</c:v>
                </c:pt>
                <c:pt idx="24">
                  <c:v>28</c:v>
                </c:pt>
                <c:pt idx="25">
                  <c:v>50</c:v>
                </c:pt>
                <c:pt idx="26">
                  <c:v>1</c:v>
                </c:pt>
                <c:pt idx="27">
                  <c:v>5</c:v>
                </c:pt>
                <c:pt idx="28">
                  <c:v>85</c:v>
                </c:pt>
                <c:pt idx="29">
                  <c:v>67</c:v>
                </c:pt>
              </c:strCache>
            </c:strRef>
          </c:cat>
          <c:val>
            <c:numRef>
              <c:f>Sheet1!$BC$3:$BC$32</c:f>
              <c:numCache>
                <c:formatCode>0.0</c:formatCode>
                <c:ptCount val="30"/>
                <c:pt idx="0">
                  <c:v>31.232785191079895</c:v>
                </c:pt>
                <c:pt idx="1">
                  <c:v>26.26805979086754</c:v>
                </c:pt>
                <c:pt idx="2">
                  <c:v>25.129200685190661</c:v>
                </c:pt>
                <c:pt idx="3">
                  <c:v>24.079424788635883</c:v>
                </c:pt>
                <c:pt idx="4">
                  <c:v>23.745076199789281</c:v>
                </c:pt>
                <c:pt idx="5">
                  <c:v>23.066983882219535</c:v>
                </c:pt>
                <c:pt idx="6">
                  <c:v>21.625125985329063</c:v>
                </c:pt>
                <c:pt idx="7">
                  <c:v>20.736731615841975</c:v>
                </c:pt>
                <c:pt idx="8">
                  <c:v>20.46431077267156</c:v>
                </c:pt>
                <c:pt idx="9">
                  <c:v>19.571834600492387</c:v>
                </c:pt>
                <c:pt idx="10">
                  <c:v>18.667430338267629</c:v>
                </c:pt>
                <c:pt idx="11" formatCode="General">
                  <c:v>18.600000000000001</c:v>
                </c:pt>
                <c:pt idx="12">
                  <c:v>18.315684470168719</c:v>
                </c:pt>
                <c:pt idx="13">
                  <c:v>17.986480065972046</c:v>
                </c:pt>
                <c:pt idx="14">
                  <c:v>17.772386159129017</c:v>
                </c:pt>
                <c:pt idx="15">
                  <c:v>17.386918039041646</c:v>
                </c:pt>
                <c:pt idx="16">
                  <c:v>16.53697662072922</c:v>
                </c:pt>
                <c:pt idx="17">
                  <c:v>16.095641930448078</c:v>
                </c:pt>
                <c:pt idx="18">
                  <c:v>15.927110243783586</c:v>
                </c:pt>
                <c:pt idx="19">
                  <c:v>15.533087486169229</c:v>
                </c:pt>
                <c:pt idx="20">
                  <c:v>15.218167223664402</c:v>
                </c:pt>
                <c:pt idx="21">
                  <c:v>14.581324253841446</c:v>
                </c:pt>
                <c:pt idx="22">
                  <c:v>13.441417532811652</c:v>
                </c:pt>
                <c:pt idx="23">
                  <c:v>11.142610403103305</c:v>
                </c:pt>
                <c:pt idx="24">
                  <c:v>9.3905181959380268</c:v>
                </c:pt>
                <c:pt idx="25">
                  <c:v>7.7545125758409288</c:v>
                </c:pt>
                <c:pt idx="26">
                  <c:v>4.7279322692312515</c:v>
                </c:pt>
                <c:pt idx="27">
                  <c:v>4.0835448428249865</c:v>
                </c:pt>
                <c:pt idx="28">
                  <c:v>3.6420731039452461</c:v>
                </c:pt>
                <c:pt idx="29">
                  <c:v>2.7460556469296895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6C-422C-BE49-F8EBECAD02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1195052384"/>
        <c:axId val="1195029504"/>
      </c:barChart>
      <c:lineChart>
        <c:grouping val="standard"/>
        <c:varyColors val="0"/>
        <c:ser>
          <c:idx val="2"/>
          <c:order val="1"/>
          <c:tx>
            <c:strRef>
              <c:f>Sheet1!$BD$2</c:f>
              <c:strCache>
                <c:ptCount val="1"/>
                <c:pt idx="0">
                  <c:v>Local PPH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Sheet1!$BB$3:$BB$32</c:f>
              <c:strCache>
                <c:ptCount val="30"/>
                <c:pt idx="0">
                  <c:v>33</c:v>
                </c:pt>
                <c:pt idx="1">
                  <c:v>19</c:v>
                </c:pt>
                <c:pt idx="2">
                  <c:v>21</c:v>
                </c:pt>
                <c:pt idx="3">
                  <c:v>37</c:v>
                </c:pt>
                <c:pt idx="4">
                  <c:v>43</c:v>
                </c:pt>
                <c:pt idx="5">
                  <c:v>17</c:v>
                </c:pt>
                <c:pt idx="6">
                  <c:v>64</c:v>
                </c:pt>
                <c:pt idx="7">
                  <c:v>32</c:v>
                </c:pt>
                <c:pt idx="8">
                  <c:v>27</c:v>
                </c:pt>
                <c:pt idx="9">
                  <c:v>11</c:v>
                </c:pt>
                <c:pt idx="10">
                  <c:v>41</c:v>
                </c:pt>
                <c:pt idx="11">
                  <c:v>Avg</c:v>
                </c:pt>
                <c:pt idx="12">
                  <c:v>6</c:v>
                </c:pt>
                <c:pt idx="13">
                  <c:v>4</c:v>
                </c:pt>
                <c:pt idx="14">
                  <c:v>31</c:v>
                </c:pt>
                <c:pt idx="15">
                  <c:v>65</c:v>
                </c:pt>
                <c:pt idx="16">
                  <c:v>46</c:v>
                </c:pt>
                <c:pt idx="17">
                  <c:v>90</c:v>
                </c:pt>
                <c:pt idx="18">
                  <c:v>51</c:v>
                </c:pt>
                <c:pt idx="19">
                  <c:v>16</c:v>
                </c:pt>
                <c:pt idx="20">
                  <c:v>78</c:v>
                </c:pt>
                <c:pt idx="21">
                  <c:v>20</c:v>
                </c:pt>
                <c:pt idx="22">
                  <c:v>24</c:v>
                </c:pt>
                <c:pt idx="23">
                  <c:v>49</c:v>
                </c:pt>
                <c:pt idx="24">
                  <c:v>28</c:v>
                </c:pt>
                <c:pt idx="25">
                  <c:v>50</c:v>
                </c:pt>
                <c:pt idx="26">
                  <c:v>1</c:v>
                </c:pt>
                <c:pt idx="27">
                  <c:v>5</c:v>
                </c:pt>
                <c:pt idx="28">
                  <c:v>85</c:v>
                </c:pt>
                <c:pt idx="29">
                  <c:v>67</c:v>
                </c:pt>
              </c:strCache>
            </c:strRef>
          </c:cat>
          <c:val>
            <c:numRef>
              <c:f>Sheet1!$BD$3:$BD$32</c:f>
              <c:numCache>
                <c:formatCode>General</c:formatCode>
                <c:ptCount val="30"/>
                <c:pt idx="0">
                  <c:v>15.9</c:v>
                </c:pt>
                <c:pt idx="1">
                  <c:v>15.9</c:v>
                </c:pt>
                <c:pt idx="2">
                  <c:v>15.9</c:v>
                </c:pt>
                <c:pt idx="3">
                  <c:v>15.9</c:v>
                </c:pt>
                <c:pt idx="4">
                  <c:v>15.9</c:v>
                </c:pt>
                <c:pt idx="5">
                  <c:v>15.9</c:v>
                </c:pt>
                <c:pt idx="6">
                  <c:v>15.9</c:v>
                </c:pt>
                <c:pt idx="7">
                  <c:v>15.9</c:v>
                </c:pt>
                <c:pt idx="8">
                  <c:v>15.9</c:v>
                </c:pt>
                <c:pt idx="9">
                  <c:v>15.9</c:v>
                </c:pt>
                <c:pt idx="10">
                  <c:v>15.9</c:v>
                </c:pt>
                <c:pt idx="11">
                  <c:v>15.9</c:v>
                </c:pt>
                <c:pt idx="12">
                  <c:v>15.9</c:v>
                </c:pt>
                <c:pt idx="13">
                  <c:v>15.9</c:v>
                </c:pt>
                <c:pt idx="14">
                  <c:v>15.9</c:v>
                </c:pt>
                <c:pt idx="15">
                  <c:v>15.9</c:v>
                </c:pt>
                <c:pt idx="16">
                  <c:v>15.9</c:v>
                </c:pt>
                <c:pt idx="17">
                  <c:v>15.9</c:v>
                </c:pt>
                <c:pt idx="18">
                  <c:v>15.9</c:v>
                </c:pt>
                <c:pt idx="19">
                  <c:v>15.9</c:v>
                </c:pt>
                <c:pt idx="20">
                  <c:v>15.9</c:v>
                </c:pt>
                <c:pt idx="21">
                  <c:v>15.9</c:v>
                </c:pt>
                <c:pt idx="22">
                  <c:v>15.9</c:v>
                </c:pt>
                <c:pt idx="23">
                  <c:v>15.9</c:v>
                </c:pt>
                <c:pt idx="24">
                  <c:v>15.9</c:v>
                </c:pt>
                <c:pt idx="25">
                  <c:v>15.9</c:v>
                </c:pt>
                <c:pt idx="26">
                  <c:v>15.9</c:v>
                </c:pt>
                <c:pt idx="27">
                  <c:v>15.9</c:v>
                </c:pt>
                <c:pt idx="28">
                  <c:v>15.9</c:v>
                </c:pt>
                <c:pt idx="29">
                  <c:v>15.9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6C-422C-BE49-F8EBECAD02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5052384"/>
        <c:axId val="1195029504"/>
      </c:lineChart>
      <c:catAx>
        <c:axId val="119505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5029504"/>
        <c:crosses val="autoZero"/>
        <c:auto val="1"/>
        <c:lblAlgn val="ctr"/>
        <c:lblOffset val="100"/>
        <c:noMultiLvlLbl val="0"/>
      </c:catAx>
      <c:valAx>
        <c:axId val="1195029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5052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Productivity - Express</a:t>
            </a:r>
          </a:p>
          <a:p>
            <a:pPr>
              <a:defRPr/>
            </a:pPr>
            <a:r>
              <a:rPr lang="en-US" dirty="0"/>
              <a:t>(by route)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Sheet1!$BC$35</c:f>
              <c:strCache>
                <c:ptCount val="1"/>
                <c:pt idx="0">
                  <c:v>Express PPT</c:v>
                </c:pt>
              </c:strCache>
            </c:strRef>
          </c:tx>
          <c:spPr>
            <a:solidFill>
              <a:srgbClr val="2C75AC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8"/>
            <c:invertIfNegative val="0"/>
            <c:bubble3D val="0"/>
            <c:spPr>
              <a:solidFill>
                <a:srgbClr val="C2D12E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2-2567-4E70-822D-32E73FDEBEC4}"/>
              </c:ext>
            </c:extLst>
          </c:dPt>
          <c:cat>
            <c:strRef>
              <c:f>Sheet1!$BB$36:$BB$53</c:f>
              <c:strCache>
                <c:ptCount val="18"/>
                <c:pt idx="0">
                  <c:v>3</c:v>
                </c:pt>
                <c:pt idx="1">
                  <c:v>71</c:v>
                </c:pt>
                <c:pt idx="2">
                  <c:v>38</c:v>
                </c:pt>
                <c:pt idx="3">
                  <c:v>40</c:v>
                </c:pt>
                <c:pt idx="4">
                  <c:v>12</c:v>
                </c:pt>
                <c:pt idx="5">
                  <c:v>74</c:v>
                </c:pt>
                <c:pt idx="6">
                  <c:v>42</c:v>
                </c:pt>
                <c:pt idx="7">
                  <c:v>2</c:v>
                </c:pt>
                <c:pt idx="8">
                  <c:v>Avg</c:v>
                </c:pt>
                <c:pt idx="9">
                  <c:v>30</c:v>
                </c:pt>
                <c:pt idx="10">
                  <c:v>29</c:v>
                </c:pt>
                <c:pt idx="11">
                  <c:v>77</c:v>
                </c:pt>
                <c:pt idx="12">
                  <c:v>52</c:v>
                </c:pt>
                <c:pt idx="13">
                  <c:v>81</c:v>
                </c:pt>
                <c:pt idx="14">
                  <c:v>75</c:v>
                </c:pt>
                <c:pt idx="15">
                  <c:v>23</c:v>
                </c:pt>
                <c:pt idx="16">
                  <c:v>82</c:v>
                </c:pt>
                <c:pt idx="17">
                  <c:v>25</c:v>
                </c:pt>
              </c:strCache>
            </c:strRef>
          </c:cat>
          <c:val>
            <c:numRef>
              <c:f>Sheet1!$BC$36:$BC$53</c:f>
              <c:numCache>
                <c:formatCode>0.0</c:formatCode>
                <c:ptCount val="18"/>
                <c:pt idx="0">
                  <c:v>9.9479386855750072</c:v>
                </c:pt>
                <c:pt idx="1">
                  <c:v>9.2920634362197827</c:v>
                </c:pt>
                <c:pt idx="2">
                  <c:v>9.0616092566287882</c:v>
                </c:pt>
                <c:pt idx="3">
                  <c:v>8.4285205226871902</c:v>
                </c:pt>
                <c:pt idx="4">
                  <c:v>8.2805300245098046</c:v>
                </c:pt>
                <c:pt idx="5">
                  <c:v>8.269317900256544</c:v>
                </c:pt>
                <c:pt idx="6">
                  <c:v>8.2682702404893575</c:v>
                </c:pt>
                <c:pt idx="7">
                  <c:v>7.8354652972300043</c:v>
                </c:pt>
                <c:pt idx="8" formatCode="General">
                  <c:v>7.5</c:v>
                </c:pt>
                <c:pt idx="9">
                  <c:v>7.4826923828125</c:v>
                </c:pt>
                <c:pt idx="10">
                  <c:v>7.0932934780743588</c:v>
                </c:pt>
                <c:pt idx="11">
                  <c:v>6.5516453598484841</c:v>
                </c:pt>
                <c:pt idx="12">
                  <c:v>5.9366515837104066</c:v>
                </c:pt>
                <c:pt idx="13">
                  <c:v>5.8722943722943723</c:v>
                </c:pt>
                <c:pt idx="14">
                  <c:v>5.447115384615385</c:v>
                </c:pt>
                <c:pt idx="15">
                  <c:v>5.3275743421052617</c:v>
                </c:pt>
                <c:pt idx="16">
                  <c:v>4.9819157268170429</c:v>
                </c:pt>
                <c:pt idx="17">
                  <c:v>4.8228308150183139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67-4E70-822D-32E73FDEBE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1195052384"/>
        <c:axId val="1195029504"/>
      </c:barChart>
      <c:lineChart>
        <c:grouping val="standard"/>
        <c:varyColors val="0"/>
        <c:ser>
          <c:idx val="2"/>
          <c:order val="1"/>
          <c:tx>
            <c:strRef>
              <c:f>Sheet1!$BD$35</c:f>
              <c:strCache>
                <c:ptCount val="1"/>
                <c:pt idx="0">
                  <c:v>Express PPT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Sheet1!$BB$36:$BB$53</c:f>
              <c:strCache>
                <c:ptCount val="18"/>
                <c:pt idx="0">
                  <c:v>3</c:v>
                </c:pt>
                <c:pt idx="1">
                  <c:v>71</c:v>
                </c:pt>
                <c:pt idx="2">
                  <c:v>38</c:v>
                </c:pt>
                <c:pt idx="3">
                  <c:v>40</c:v>
                </c:pt>
                <c:pt idx="4">
                  <c:v>12</c:v>
                </c:pt>
                <c:pt idx="5">
                  <c:v>74</c:v>
                </c:pt>
                <c:pt idx="6">
                  <c:v>42</c:v>
                </c:pt>
                <c:pt idx="7">
                  <c:v>2</c:v>
                </c:pt>
                <c:pt idx="8">
                  <c:v>Avg</c:v>
                </c:pt>
                <c:pt idx="9">
                  <c:v>30</c:v>
                </c:pt>
                <c:pt idx="10">
                  <c:v>29</c:v>
                </c:pt>
                <c:pt idx="11">
                  <c:v>77</c:v>
                </c:pt>
                <c:pt idx="12">
                  <c:v>52</c:v>
                </c:pt>
                <c:pt idx="13">
                  <c:v>81</c:v>
                </c:pt>
                <c:pt idx="14">
                  <c:v>75</c:v>
                </c:pt>
                <c:pt idx="15">
                  <c:v>23</c:v>
                </c:pt>
                <c:pt idx="16">
                  <c:v>82</c:v>
                </c:pt>
                <c:pt idx="17">
                  <c:v>25</c:v>
                </c:pt>
              </c:strCache>
            </c:strRef>
          </c:cat>
          <c:val>
            <c:numRef>
              <c:f>Sheet1!$BD$36:$BD$53</c:f>
              <c:numCache>
                <c:formatCode>General</c:formatCode>
                <c:ptCount val="18"/>
                <c:pt idx="0">
                  <c:v>11.4</c:v>
                </c:pt>
                <c:pt idx="1">
                  <c:v>11.4</c:v>
                </c:pt>
                <c:pt idx="2">
                  <c:v>11.4</c:v>
                </c:pt>
                <c:pt idx="3">
                  <c:v>11.4</c:v>
                </c:pt>
                <c:pt idx="4">
                  <c:v>11.4</c:v>
                </c:pt>
                <c:pt idx="5">
                  <c:v>11.4</c:v>
                </c:pt>
                <c:pt idx="6">
                  <c:v>11.4</c:v>
                </c:pt>
                <c:pt idx="7">
                  <c:v>11.4</c:v>
                </c:pt>
                <c:pt idx="8">
                  <c:v>11.4</c:v>
                </c:pt>
                <c:pt idx="9">
                  <c:v>11.4</c:v>
                </c:pt>
                <c:pt idx="10">
                  <c:v>11.4</c:v>
                </c:pt>
                <c:pt idx="11">
                  <c:v>11.4</c:v>
                </c:pt>
                <c:pt idx="12">
                  <c:v>11.4</c:v>
                </c:pt>
                <c:pt idx="13">
                  <c:v>11.4</c:v>
                </c:pt>
                <c:pt idx="14">
                  <c:v>11.4</c:v>
                </c:pt>
                <c:pt idx="15">
                  <c:v>11.4</c:v>
                </c:pt>
                <c:pt idx="16">
                  <c:v>11.4</c:v>
                </c:pt>
                <c:pt idx="17">
                  <c:v>11.4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67-4E70-822D-32E73FDEBE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5052384"/>
        <c:axId val="1195029504"/>
      </c:lineChart>
      <c:catAx>
        <c:axId val="119505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5029504"/>
        <c:crosses val="autoZero"/>
        <c:auto val="1"/>
        <c:lblAlgn val="ctr"/>
        <c:lblOffset val="100"/>
        <c:noMultiLvlLbl val="0"/>
      </c:catAx>
      <c:valAx>
        <c:axId val="1195029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5052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Cost Per Passenger - Local</a:t>
            </a:r>
          </a:p>
          <a:p>
            <a:pPr>
              <a:defRPr/>
            </a:pPr>
            <a:r>
              <a:rPr lang="en-US" dirty="0"/>
              <a:t>(by route)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Sheet1!$AS$2</c:f>
              <c:strCache>
                <c:ptCount val="1"/>
                <c:pt idx="0">
                  <c:v>Cost Per Pass</c:v>
                </c:pt>
              </c:strCache>
            </c:strRef>
          </c:tx>
          <c:spPr>
            <a:solidFill>
              <a:srgbClr val="2C75AC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12"/>
            <c:invertIfNegative val="0"/>
            <c:bubble3D val="0"/>
            <c:spPr>
              <a:solidFill>
                <a:srgbClr val="C2D12E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2-285A-4882-80BE-D01875C0600B}"/>
              </c:ext>
            </c:extLst>
          </c:dPt>
          <c:cat>
            <c:strRef>
              <c:f>Sheet1!$AR$3:$AR$32</c:f>
              <c:strCache>
                <c:ptCount val="30"/>
                <c:pt idx="0">
                  <c:v>33</c:v>
                </c:pt>
                <c:pt idx="1">
                  <c:v>21</c:v>
                </c:pt>
                <c:pt idx="2">
                  <c:v>19</c:v>
                </c:pt>
                <c:pt idx="3">
                  <c:v>17</c:v>
                </c:pt>
                <c:pt idx="4">
                  <c:v>27</c:v>
                </c:pt>
                <c:pt idx="5">
                  <c:v>43</c:v>
                </c:pt>
                <c:pt idx="6">
                  <c:v>64</c:v>
                </c:pt>
                <c:pt idx="7">
                  <c:v>6</c:v>
                </c:pt>
                <c:pt idx="8">
                  <c:v>32</c:v>
                </c:pt>
                <c:pt idx="9">
                  <c:v>31</c:v>
                </c:pt>
                <c:pt idx="10">
                  <c:v>37</c:v>
                </c:pt>
                <c:pt idx="11">
                  <c:v>11</c:v>
                </c:pt>
                <c:pt idx="12">
                  <c:v>Avg</c:v>
                </c:pt>
                <c:pt idx="13">
                  <c:v>4</c:v>
                </c:pt>
                <c:pt idx="14">
                  <c:v>46</c:v>
                </c:pt>
                <c:pt idx="15">
                  <c:v>51</c:v>
                </c:pt>
                <c:pt idx="16">
                  <c:v>90</c:v>
                </c:pt>
                <c:pt idx="17">
                  <c:v>16</c:v>
                </c:pt>
                <c:pt idx="18">
                  <c:v>41</c:v>
                </c:pt>
                <c:pt idx="19">
                  <c:v>65</c:v>
                </c:pt>
                <c:pt idx="20">
                  <c:v>78</c:v>
                </c:pt>
                <c:pt idx="21">
                  <c:v>49</c:v>
                </c:pt>
                <c:pt idx="22">
                  <c:v>20</c:v>
                </c:pt>
                <c:pt idx="23">
                  <c:v>24</c:v>
                </c:pt>
                <c:pt idx="24">
                  <c:v>28</c:v>
                </c:pt>
                <c:pt idx="25">
                  <c:v>1</c:v>
                </c:pt>
                <c:pt idx="26">
                  <c:v>50</c:v>
                </c:pt>
                <c:pt idx="27">
                  <c:v>85</c:v>
                </c:pt>
                <c:pt idx="28">
                  <c:v>5</c:v>
                </c:pt>
                <c:pt idx="29">
                  <c:v>67</c:v>
                </c:pt>
              </c:strCache>
            </c:strRef>
          </c:cat>
          <c:val>
            <c:numRef>
              <c:f>Sheet1!$AS$3:$AS$32</c:f>
              <c:numCache>
                <c:formatCode>"$"#,##0.00_);[Red]\("$"#,##0.00\)</c:formatCode>
                <c:ptCount val="30"/>
                <c:pt idx="0">
                  <c:v>5.29</c:v>
                </c:pt>
                <c:pt idx="1">
                  <c:v>6.6</c:v>
                </c:pt>
                <c:pt idx="2">
                  <c:v>7.07</c:v>
                </c:pt>
                <c:pt idx="3">
                  <c:v>7.55</c:v>
                </c:pt>
                <c:pt idx="4">
                  <c:v>7.82</c:v>
                </c:pt>
                <c:pt idx="5">
                  <c:v>7.93</c:v>
                </c:pt>
                <c:pt idx="6">
                  <c:v>7.97</c:v>
                </c:pt>
                <c:pt idx="7">
                  <c:v>8.3000000000000007</c:v>
                </c:pt>
                <c:pt idx="8">
                  <c:v>9.2799999999999994</c:v>
                </c:pt>
                <c:pt idx="9">
                  <c:v>9.39</c:v>
                </c:pt>
                <c:pt idx="10">
                  <c:v>9.5299999999999994</c:v>
                </c:pt>
                <c:pt idx="11">
                  <c:v>9.66</c:v>
                </c:pt>
                <c:pt idx="12">
                  <c:v>9.74</c:v>
                </c:pt>
                <c:pt idx="13">
                  <c:v>10.119999999999999</c:v>
                </c:pt>
                <c:pt idx="14">
                  <c:v>10.15</c:v>
                </c:pt>
                <c:pt idx="15">
                  <c:v>10.3</c:v>
                </c:pt>
                <c:pt idx="16">
                  <c:v>10.47</c:v>
                </c:pt>
                <c:pt idx="17">
                  <c:v>11.19</c:v>
                </c:pt>
                <c:pt idx="18">
                  <c:v>11.41</c:v>
                </c:pt>
                <c:pt idx="19">
                  <c:v>11.85</c:v>
                </c:pt>
                <c:pt idx="20">
                  <c:v>12</c:v>
                </c:pt>
                <c:pt idx="21">
                  <c:v>13.18</c:v>
                </c:pt>
                <c:pt idx="22">
                  <c:v>14.21</c:v>
                </c:pt>
                <c:pt idx="23">
                  <c:v>14.32</c:v>
                </c:pt>
                <c:pt idx="24">
                  <c:v>23.94</c:v>
                </c:pt>
                <c:pt idx="25">
                  <c:v>34.020000000000003</c:v>
                </c:pt>
                <c:pt idx="26">
                  <c:v>35.57</c:v>
                </c:pt>
                <c:pt idx="27">
                  <c:v>36.08</c:v>
                </c:pt>
                <c:pt idx="28">
                  <c:v>51.44</c:v>
                </c:pt>
                <c:pt idx="29">
                  <c:v>62.73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5A-4882-80BE-D01875C060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569433920"/>
        <c:axId val="569430592"/>
      </c:barChart>
      <c:lineChart>
        <c:grouping val="standard"/>
        <c:varyColors val="0"/>
        <c:ser>
          <c:idx val="2"/>
          <c:order val="1"/>
          <c:tx>
            <c:strRef>
              <c:f>Sheet1!$AV$2</c:f>
              <c:strCache>
                <c:ptCount val="1"/>
                <c:pt idx="0">
                  <c:v>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Sheet1!$AR$3:$AR$32</c:f>
              <c:strCache>
                <c:ptCount val="30"/>
                <c:pt idx="0">
                  <c:v>33</c:v>
                </c:pt>
                <c:pt idx="1">
                  <c:v>21</c:v>
                </c:pt>
                <c:pt idx="2">
                  <c:v>19</c:v>
                </c:pt>
                <c:pt idx="3">
                  <c:v>17</c:v>
                </c:pt>
                <c:pt idx="4">
                  <c:v>27</c:v>
                </c:pt>
                <c:pt idx="5">
                  <c:v>43</c:v>
                </c:pt>
                <c:pt idx="6">
                  <c:v>64</c:v>
                </c:pt>
                <c:pt idx="7">
                  <c:v>6</c:v>
                </c:pt>
                <c:pt idx="8">
                  <c:v>32</c:v>
                </c:pt>
                <c:pt idx="9">
                  <c:v>31</c:v>
                </c:pt>
                <c:pt idx="10">
                  <c:v>37</c:v>
                </c:pt>
                <c:pt idx="11">
                  <c:v>11</c:v>
                </c:pt>
                <c:pt idx="12">
                  <c:v>Avg</c:v>
                </c:pt>
                <c:pt idx="13">
                  <c:v>4</c:v>
                </c:pt>
                <c:pt idx="14">
                  <c:v>46</c:v>
                </c:pt>
                <c:pt idx="15">
                  <c:v>51</c:v>
                </c:pt>
                <c:pt idx="16">
                  <c:v>90</c:v>
                </c:pt>
                <c:pt idx="17">
                  <c:v>16</c:v>
                </c:pt>
                <c:pt idx="18">
                  <c:v>41</c:v>
                </c:pt>
                <c:pt idx="19">
                  <c:v>65</c:v>
                </c:pt>
                <c:pt idx="20">
                  <c:v>78</c:v>
                </c:pt>
                <c:pt idx="21">
                  <c:v>49</c:v>
                </c:pt>
                <c:pt idx="22">
                  <c:v>20</c:v>
                </c:pt>
                <c:pt idx="23">
                  <c:v>24</c:v>
                </c:pt>
                <c:pt idx="24">
                  <c:v>28</c:v>
                </c:pt>
                <c:pt idx="25">
                  <c:v>1</c:v>
                </c:pt>
                <c:pt idx="26">
                  <c:v>50</c:v>
                </c:pt>
                <c:pt idx="27">
                  <c:v>85</c:v>
                </c:pt>
                <c:pt idx="28">
                  <c:v>5</c:v>
                </c:pt>
                <c:pt idx="29">
                  <c:v>67</c:v>
                </c:pt>
              </c:strCache>
            </c:strRef>
          </c:cat>
          <c:val>
            <c:numRef>
              <c:f>Sheet1!$AV$3:$AV$32</c:f>
              <c:numCache>
                <c:formatCode>"$"#,##0.00_);[Red]\("$"#,##0.00\)</c:formatCode>
                <c:ptCount val="30"/>
                <c:pt idx="0">
                  <c:v>10.5</c:v>
                </c:pt>
                <c:pt idx="1">
                  <c:v>10.5</c:v>
                </c:pt>
                <c:pt idx="2">
                  <c:v>10.5</c:v>
                </c:pt>
                <c:pt idx="3">
                  <c:v>10.5</c:v>
                </c:pt>
                <c:pt idx="4">
                  <c:v>10.5</c:v>
                </c:pt>
                <c:pt idx="5">
                  <c:v>10.5</c:v>
                </c:pt>
                <c:pt idx="6">
                  <c:v>10.5</c:v>
                </c:pt>
                <c:pt idx="7">
                  <c:v>10.5</c:v>
                </c:pt>
                <c:pt idx="8">
                  <c:v>10.5</c:v>
                </c:pt>
                <c:pt idx="9">
                  <c:v>10.5</c:v>
                </c:pt>
                <c:pt idx="10">
                  <c:v>10.5</c:v>
                </c:pt>
                <c:pt idx="11">
                  <c:v>10.5</c:v>
                </c:pt>
                <c:pt idx="12">
                  <c:v>10.5</c:v>
                </c:pt>
                <c:pt idx="13">
                  <c:v>10.5</c:v>
                </c:pt>
                <c:pt idx="14">
                  <c:v>10.5</c:v>
                </c:pt>
                <c:pt idx="15">
                  <c:v>10.5</c:v>
                </c:pt>
                <c:pt idx="16">
                  <c:v>10.5</c:v>
                </c:pt>
                <c:pt idx="17">
                  <c:v>10.5</c:v>
                </c:pt>
                <c:pt idx="18">
                  <c:v>10.5</c:v>
                </c:pt>
                <c:pt idx="19">
                  <c:v>10.5</c:v>
                </c:pt>
                <c:pt idx="20">
                  <c:v>10.5</c:v>
                </c:pt>
                <c:pt idx="21">
                  <c:v>10.5</c:v>
                </c:pt>
                <c:pt idx="22">
                  <c:v>10.5</c:v>
                </c:pt>
                <c:pt idx="23">
                  <c:v>10.5</c:v>
                </c:pt>
                <c:pt idx="24">
                  <c:v>10.5</c:v>
                </c:pt>
                <c:pt idx="25">
                  <c:v>10.5</c:v>
                </c:pt>
                <c:pt idx="26">
                  <c:v>10.5</c:v>
                </c:pt>
                <c:pt idx="27">
                  <c:v>10.5</c:v>
                </c:pt>
                <c:pt idx="28">
                  <c:v>10.5</c:v>
                </c:pt>
                <c:pt idx="29">
                  <c:v>10.5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5A-4882-80BE-D01875C060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9433920"/>
        <c:axId val="569430592"/>
      </c:lineChart>
      <c:catAx>
        <c:axId val="56943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30592"/>
        <c:crosses val="autoZero"/>
        <c:auto val="1"/>
        <c:lblAlgn val="ctr"/>
        <c:lblOffset val="100"/>
        <c:noMultiLvlLbl val="0"/>
      </c:catAx>
      <c:valAx>
        <c:axId val="56943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3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Cost Per Passenger - Express</a:t>
            </a:r>
          </a:p>
          <a:p>
            <a:pPr>
              <a:defRPr/>
            </a:pPr>
            <a:r>
              <a:rPr lang="en-US" dirty="0"/>
              <a:t>(by route)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Sheet1!$AS$35</c:f>
              <c:strCache>
                <c:ptCount val="1"/>
                <c:pt idx="0">
                  <c:v>Cost Per Pass</c:v>
                </c:pt>
              </c:strCache>
            </c:strRef>
          </c:tx>
          <c:spPr>
            <a:solidFill>
              <a:srgbClr val="2C75AC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9"/>
            <c:invertIfNegative val="0"/>
            <c:bubble3D val="0"/>
            <c:spPr>
              <a:solidFill>
                <a:srgbClr val="C2D12E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2-7967-4532-AB92-69769619D355}"/>
              </c:ext>
            </c:extLst>
          </c:dPt>
          <c:cat>
            <c:strRef>
              <c:f>Sheet1!$AR$36:$AR$53</c:f>
              <c:strCache>
                <c:ptCount val="18"/>
                <c:pt idx="0">
                  <c:v>30</c:v>
                </c:pt>
                <c:pt idx="1">
                  <c:v>77</c:v>
                </c:pt>
                <c:pt idx="2">
                  <c:v>40</c:v>
                </c:pt>
                <c:pt idx="3">
                  <c:v>12</c:v>
                </c:pt>
                <c:pt idx="4">
                  <c:v>38</c:v>
                </c:pt>
                <c:pt idx="5">
                  <c:v>3</c:v>
                </c:pt>
                <c:pt idx="6">
                  <c:v>29</c:v>
                </c:pt>
                <c:pt idx="7">
                  <c:v>42</c:v>
                </c:pt>
                <c:pt idx="8">
                  <c:v>74</c:v>
                </c:pt>
                <c:pt idx="9">
                  <c:v>Avg</c:v>
                </c:pt>
                <c:pt idx="10">
                  <c:v>81</c:v>
                </c:pt>
                <c:pt idx="11">
                  <c:v>2</c:v>
                </c:pt>
                <c:pt idx="12">
                  <c:v>71</c:v>
                </c:pt>
                <c:pt idx="13">
                  <c:v>25</c:v>
                </c:pt>
                <c:pt idx="14">
                  <c:v>23</c:v>
                </c:pt>
                <c:pt idx="15">
                  <c:v>75</c:v>
                </c:pt>
                <c:pt idx="16">
                  <c:v>52</c:v>
                </c:pt>
                <c:pt idx="17">
                  <c:v>82</c:v>
                </c:pt>
              </c:strCache>
            </c:strRef>
          </c:cat>
          <c:val>
            <c:numRef>
              <c:f>Sheet1!$AS$36:$AS$53</c:f>
              <c:numCache>
                <c:formatCode>"$"#,##0.00_);[Red]\("$"#,##0.00\)</c:formatCode>
                <c:ptCount val="18"/>
                <c:pt idx="0">
                  <c:v>18.13</c:v>
                </c:pt>
                <c:pt idx="1">
                  <c:v>18.64</c:v>
                </c:pt>
                <c:pt idx="2">
                  <c:v>19.25</c:v>
                </c:pt>
                <c:pt idx="3">
                  <c:v>20.18</c:v>
                </c:pt>
                <c:pt idx="4">
                  <c:v>21.21</c:v>
                </c:pt>
                <c:pt idx="5">
                  <c:v>24.11</c:v>
                </c:pt>
                <c:pt idx="6">
                  <c:v>26.04</c:v>
                </c:pt>
                <c:pt idx="7">
                  <c:v>27.85</c:v>
                </c:pt>
                <c:pt idx="8">
                  <c:v>28.42</c:v>
                </c:pt>
                <c:pt idx="9">
                  <c:v>28.48</c:v>
                </c:pt>
                <c:pt idx="10">
                  <c:v>31.78</c:v>
                </c:pt>
                <c:pt idx="11">
                  <c:v>32.07</c:v>
                </c:pt>
                <c:pt idx="12">
                  <c:v>37.159999999999997</c:v>
                </c:pt>
                <c:pt idx="13">
                  <c:v>37.28</c:v>
                </c:pt>
                <c:pt idx="14">
                  <c:v>41.77</c:v>
                </c:pt>
                <c:pt idx="15">
                  <c:v>45.64</c:v>
                </c:pt>
                <c:pt idx="16">
                  <c:v>47.19</c:v>
                </c:pt>
                <c:pt idx="17">
                  <c:v>54.31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67-4532-AB92-69769619D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569433920"/>
        <c:axId val="569430592"/>
      </c:barChart>
      <c:lineChart>
        <c:grouping val="standard"/>
        <c:varyColors val="0"/>
        <c:ser>
          <c:idx val="2"/>
          <c:order val="1"/>
          <c:tx>
            <c:strRef>
              <c:f>Sheet1!$AV$35</c:f>
              <c:strCache>
                <c:ptCount val="1"/>
                <c:pt idx="0">
                  <c:v>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Sheet1!$AR$3:$AR$32</c:f>
              <c:strCache>
                <c:ptCount val="30"/>
                <c:pt idx="0">
                  <c:v>33</c:v>
                </c:pt>
                <c:pt idx="1">
                  <c:v>21</c:v>
                </c:pt>
                <c:pt idx="2">
                  <c:v>19</c:v>
                </c:pt>
                <c:pt idx="3">
                  <c:v>17</c:v>
                </c:pt>
                <c:pt idx="4">
                  <c:v>27</c:v>
                </c:pt>
                <c:pt idx="5">
                  <c:v>43</c:v>
                </c:pt>
                <c:pt idx="6">
                  <c:v>64</c:v>
                </c:pt>
                <c:pt idx="7">
                  <c:v>6</c:v>
                </c:pt>
                <c:pt idx="8">
                  <c:v>32</c:v>
                </c:pt>
                <c:pt idx="9">
                  <c:v>31</c:v>
                </c:pt>
                <c:pt idx="10">
                  <c:v>37</c:v>
                </c:pt>
                <c:pt idx="11">
                  <c:v>11</c:v>
                </c:pt>
                <c:pt idx="12">
                  <c:v>Avg</c:v>
                </c:pt>
                <c:pt idx="13">
                  <c:v>4</c:v>
                </c:pt>
                <c:pt idx="14">
                  <c:v>46</c:v>
                </c:pt>
                <c:pt idx="15">
                  <c:v>51</c:v>
                </c:pt>
                <c:pt idx="16">
                  <c:v>90</c:v>
                </c:pt>
                <c:pt idx="17">
                  <c:v>16</c:v>
                </c:pt>
                <c:pt idx="18">
                  <c:v>41</c:v>
                </c:pt>
                <c:pt idx="19">
                  <c:v>65</c:v>
                </c:pt>
                <c:pt idx="20">
                  <c:v>78</c:v>
                </c:pt>
                <c:pt idx="21">
                  <c:v>49</c:v>
                </c:pt>
                <c:pt idx="22">
                  <c:v>20</c:v>
                </c:pt>
                <c:pt idx="23">
                  <c:v>24</c:v>
                </c:pt>
                <c:pt idx="24">
                  <c:v>28</c:v>
                </c:pt>
                <c:pt idx="25">
                  <c:v>1</c:v>
                </c:pt>
                <c:pt idx="26">
                  <c:v>50</c:v>
                </c:pt>
                <c:pt idx="27">
                  <c:v>85</c:v>
                </c:pt>
                <c:pt idx="28">
                  <c:v>5</c:v>
                </c:pt>
                <c:pt idx="29">
                  <c:v>67</c:v>
                </c:pt>
              </c:strCache>
            </c:strRef>
          </c:cat>
          <c:val>
            <c:numRef>
              <c:f>Sheet1!$AV$36:$AV$53</c:f>
              <c:numCache>
                <c:formatCode>"$"#,##0.00_);[Red]\("$"#,##0.00\)</c:formatCode>
                <c:ptCount val="18"/>
                <c:pt idx="0">
                  <c:v>45</c:v>
                </c:pt>
                <c:pt idx="1">
                  <c:v>45</c:v>
                </c:pt>
                <c:pt idx="2">
                  <c:v>45</c:v>
                </c:pt>
                <c:pt idx="3">
                  <c:v>45</c:v>
                </c:pt>
                <c:pt idx="4">
                  <c:v>45</c:v>
                </c:pt>
                <c:pt idx="5">
                  <c:v>45</c:v>
                </c:pt>
                <c:pt idx="6">
                  <c:v>45</c:v>
                </c:pt>
                <c:pt idx="7">
                  <c:v>45</c:v>
                </c:pt>
                <c:pt idx="8">
                  <c:v>45</c:v>
                </c:pt>
                <c:pt idx="9">
                  <c:v>45</c:v>
                </c:pt>
                <c:pt idx="10">
                  <c:v>45</c:v>
                </c:pt>
                <c:pt idx="11">
                  <c:v>45</c:v>
                </c:pt>
                <c:pt idx="12">
                  <c:v>45</c:v>
                </c:pt>
                <c:pt idx="13">
                  <c:v>45</c:v>
                </c:pt>
                <c:pt idx="14">
                  <c:v>45</c:v>
                </c:pt>
                <c:pt idx="15">
                  <c:v>45</c:v>
                </c:pt>
                <c:pt idx="16">
                  <c:v>45</c:v>
                </c:pt>
                <c:pt idx="17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67-4532-AB92-69769619D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9433920"/>
        <c:axId val="569430592"/>
      </c:lineChart>
      <c:catAx>
        <c:axId val="56943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30592"/>
        <c:crosses val="autoZero"/>
        <c:auto val="1"/>
        <c:lblAlgn val="ctr"/>
        <c:lblOffset val="100"/>
        <c:noMultiLvlLbl val="0"/>
      </c:catAx>
      <c:valAx>
        <c:axId val="56943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3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1800"/>
              <a:t>Average Daily Ridership (WD, SA, SU) Since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Sheet1!$R$2</c:f>
              <c:strCache>
                <c:ptCount val="1"/>
                <c:pt idx="0">
                  <c:v>Weekday Rides</c:v>
                </c:pt>
              </c:strCache>
            </c:strRef>
          </c:tx>
          <c:spPr>
            <a:ln w="76200" cap="rnd">
              <a:solidFill>
                <a:srgbClr val="0033A1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rgbClr val="C2D12E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Sheet1!$Q$3:$Q$27</c:f>
              <c:numCache>
                <c:formatCode>mmm\-yy</c:formatCode>
                <c:ptCount val="25"/>
                <c:pt idx="0">
                  <c:v>44228</c:v>
                </c:pt>
                <c:pt idx="1">
                  <c:v>44256</c:v>
                </c:pt>
                <c:pt idx="2">
                  <c:v>44287</c:v>
                </c:pt>
                <c:pt idx="3">
                  <c:v>44317</c:v>
                </c:pt>
                <c:pt idx="4">
                  <c:v>44348</c:v>
                </c:pt>
                <c:pt idx="5">
                  <c:v>44378</c:v>
                </c:pt>
                <c:pt idx="6">
                  <c:v>44409</c:v>
                </c:pt>
                <c:pt idx="7">
                  <c:v>44440</c:v>
                </c:pt>
                <c:pt idx="8">
                  <c:v>44470</c:v>
                </c:pt>
                <c:pt idx="9">
                  <c:v>44501</c:v>
                </c:pt>
                <c:pt idx="10">
                  <c:v>44531</c:v>
                </c:pt>
                <c:pt idx="11">
                  <c:v>44562</c:v>
                </c:pt>
                <c:pt idx="12">
                  <c:v>44593</c:v>
                </c:pt>
                <c:pt idx="13">
                  <c:v>44621</c:v>
                </c:pt>
                <c:pt idx="14">
                  <c:v>44652</c:v>
                </c:pt>
                <c:pt idx="15">
                  <c:v>44682</c:v>
                </c:pt>
                <c:pt idx="16">
                  <c:v>44713</c:v>
                </c:pt>
                <c:pt idx="17">
                  <c:v>44743</c:v>
                </c:pt>
                <c:pt idx="18">
                  <c:v>44774</c:v>
                </c:pt>
                <c:pt idx="19">
                  <c:v>44805</c:v>
                </c:pt>
                <c:pt idx="20">
                  <c:v>44835</c:v>
                </c:pt>
                <c:pt idx="21">
                  <c:v>44866</c:v>
                </c:pt>
                <c:pt idx="22">
                  <c:v>44896</c:v>
                </c:pt>
                <c:pt idx="23">
                  <c:v>44927</c:v>
                </c:pt>
                <c:pt idx="24">
                  <c:v>44980</c:v>
                </c:pt>
              </c:numCache>
            </c:numRef>
          </c:cat>
          <c:val>
            <c:numRef>
              <c:f>Sheet1!$R$3:$R$27</c:f>
              <c:numCache>
                <c:formatCode>#,##0</c:formatCode>
                <c:ptCount val="25"/>
                <c:pt idx="0">
                  <c:v>18167</c:v>
                </c:pt>
                <c:pt idx="1">
                  <c:v>21360</c:v>
                </c:pt>
                <c:pt idx="2">
                  <c:v>25351</c:v>
                </c:pt>
                <c:pt idx="3">
                  <c:v>25048</c:v>
                </c:pt>
                <c:pt idx="4">
                  <c:v>22268</c:v>
                </c:pt>
                <c:pt idx="5">
                  <c:v>22427</c:v>
                </c:pt>
                <c:pt idx="6">
                  <c:v>25568</c:v>
                </c:pt>
                <c:pt idx="7">
                  <c:v>31907</c:v>
                </c:pt>
                <c:pt idx="8">
                  <c:v>33033</c:v>
                </c:pt>
                <c:pt idx="9">
                  <c:v>31617</c:v>
                </c:pt>
                <c:pt idx="10">
                  <c:v>27063</c:v>
                </c:pt>
                <c:pt idx="11">
                  <c:v>24819</c:v>
                </c:pt>
                <c:pt idx="12">
                  <c:v>28290</c:v>
                </c:pt>
                <c:pt idx="13">
                  <c:v>30090</c:v>
                </c:pt>
                <c:pt idx="14">
                  <c:v>33437</c:v>
                </c:pt>
                <c:pt idx="15">
                  <c:v>33852</c:v>
                </c:pt>
                <c:pt idx="16">
                  <c:v>28942</c:v>
                </c:pt>
                <c:pt idx="17">
                  <c:v>27354</c:v>
                </c:pt>
                <c:pt idx="18">
                  <c:v>32131</c:v>
                </c:pt>
                <c:pt idx="19">
                  <c:v>39193</c:v>
                </c:pt>
                <c:pt idx="20">
                  <c:v>39250</c:v>
                </c:pt>
                <c:pt idx="21">
                  <c:v>35829</c:v>
                </c:pt>
                <c:pt idx="22">
                  <c:v>29281</c:v>
                </c:pt>
                <c:pt idx="23">
                  <c:v>40603</c:v>
                </c:pt>
                <c:pt idx="24">
                  <c:v>42646.651816904399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018-48FD-99F8-C2B63F90DA59}"/>
            </c:ext>
          </c:extLst>
        </c:ser>
        <c:ser>
          <c:idx val="1"/>
          <c:order val="1"/>
          <c:tx>
            <c:strRef>
              <c:f>Sheet1!$V$2</c:f>
              <c:strCache>
                <c:ptCount val="1"/>
                <c:pt idx="0">
                  <c:v>Saturday Rides</c:v>
                </c:pt>
              </c:strCache>
            </c:strRef>
          </c:tx>
          <c:spPr>
            <a:ln w="76200" cap="rnd">
              <a:solidFill>
                <a:srgbClr val="00B0F0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rgbClr val="C2D12E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Sheet1!$Q$3:$Q$27</c:f>
              <c:numCache>
                <c:formatCode>mmm\-yy</c:formatCode>
                <c:ptCount val="25"/>
                <c:pt idx="0">
                  <c:v>44228</c:v>
                </c:pt>
                <c:pt idx="1">
                  <c:v>44256</c:v>
                </c:pt>
                <c:pt idx="2">
                  <c:v>44287</c:v>
                </c:pt>
                <c:pt idx="3">
                  <c:v>44317</c:v>
                </c:pt>
                <c:pt idx="4">
                  <c:v>44348</c:v>
                </c:pt>
                <c:pt idx="5">
                  <c:v>44378</c:v>
                </c:pt>
                <c:pt idx="6">
                  <c:v>44409</c:v>
                </c:pt>
                <c:pt idx="7">
                  <c:v>44440</c:v>
                </c:pt>
                <c:pt idx="8">
                  <c:v>44470</c:v>
                </c:pt>
                <c:pt idx="9">
                  <c:v>44501</c:v>
                </c:pt>
                <c:pt idx="10">
                  <c:v>44531</c:v>
                </c:pt>
                <c:pt idx="11">
                  <c:v>44562</c:v>
                </c:pt>
                <c:pt idx="12">
                  <c:v>44593</c:v>
                </c:pt>
                <c:pt idx="13">
                  <c:v>44621</c:v>
                </c:pt>
                <c:pt idx="14">
                  <c:v>44652</c:v>
                </c:pt>
                <c:pt idx="15">
                  <c:v>44682</c:v>
                </c:pt>
                <c:pt idx="16">
                  <c:v>44713</c:v>
                </c:pt>
                <c:pt idx="17">
                  <c:v>44743</c:v>
                </c:pt>
                <c:pt idx="18">
                  <c:v>44774</c:v>
                </c:pt>
                <c:pt idx="19">
                  <c:v>44805</c:v>
                </c:pt>
                <c:pt idx="20">
                  <c:v>44835</c:v>
                </c:pt>
                <c:pt idx="21">
                  <c:v>44866</c:v>
                </c:pt>
                <c:pt idx="22">
                  <c:v>44896</c:v>
                </c:pt>
                <c:pt idx="23">
                  <c:v>44927</c:v>
                </c:pt>
                <c:pt idx="24">
                  <c:v>44980</c:v>
                </c:pt>
              </c:numCache>
            </c:numRef>
          </c:cat>
          <c:val>
            <c:numRef>
              <c:f>Sheet1!$V$3:$V$27</c:f>
              <c:numCache>
                <c:formatCode>#,##0</c:formatCode>
                <c:ptCount val="25"/>
                <c:pt idx="0">
                  <c:v>10798</c:v>
                </c:pt>
                <c:pt idx="1">
                  <c:v>12764</c:v>
                </c:pt>
                <c:pt idx="2">
                  <c:v>11903</c:v>
                </c:pt>
                <c:pt idx="3">
                  <c:v>12587</c:v>
                </c:pt>
                <c:pt idx="4">
                  <c:v>12947</c:v>
                </c:pt>
                <c:pt idx="5">
                  <c:v>13059</c:v>
                </c:pt>
                <c:pt idx="6">
                  <c:v>14336</c:v>
                </c:pt>
                <c:pt idx="7">
                  <c:v>14374</c:v>
                </c:pt>
                <c:pt idx="8">
                  <c:v>14458</c:v>
                </c:pt>
                <c:pt idx="9">
                  <c:v>12775</c:v>
                </c:pt>
                <c:pt idx="10">
                  <c:v>10429</c:v>
                </c:pt>
                <c:pt idx="11">
                  <c:v>10482</c:v>
                </c:pt>
                <c:pt idx="12">
                  <c:v>12756</c:v>
                </c:pt>
                <c:pt idx="13">
                  <c:v>11303</c:v>
                </c:pt>
                <c:pt idx="14">
                  <c:v>14873</c:v>
                </c:pt>
                <c:pt idx="15">
                  <c:v>15518</c:v>
                </c:pt>
                <c:pt idx="16">
                  <c:v>17492</c:v>
                </c:pt>
                <c:pt idx="17">
                  <c:v>23339.200000000001</c:v>
                </c:pt>
                <c:pt idx="18">
                  <c:v>22858</c:v>
                </c:pt>
                <c:pt idx="19">
                  <c:v>19743</c:v>
                </c:pt>
                <c:pt idx="20">
                  <c:v>19524</c:v>
                </c:pt>
                <c:pt idx="21">
                  <c:v>15925</c:v>
                </c:pt>
                <c:pt idx="22">
                  <c:v>14511</c:v>
                </c:pt>
                <c:pt idx="23">
                  <c:v>20598</c:v>
                </c:pt>
                <c:pt idx="24">
                  <c:v>21526.673598874106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018-48FD-99F8-C2B63F90DA59}"/>
            </c:ext>
          </c:extLst>
        </c:ser>
        <c:ser>
          <c:idx val="2"/>
          <c:order val="2"/>
          <c:tx>
            <c:strRef>
              <c:f>Sheet1!$Z$2</c:f>
              <c:strCache>
                <c:ptCount val="1"/>
                <c:pt idx="0">
                  <c:v>Sunday Rides</c:v>
                </c:pt>
              </c:strCache>
            </c:strRef>
          </c:tx>
          <c:spPr>
            <a:ln w="7620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rgbClr val="C2D12E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Sheet1!$Q$3:$Q$27</c:f>
              <c:numCache>
                <c:formatCode>mmm\-yy</c:formatCode>
                <c:ptCount val="25"/>
                <c:pt idx="0">
                  <c:v>44228</c:v>
                </c:pt>
                <c:pt idx="1">
                  <c:v>44256</c:v>
                </c:pt>
                <c:pt idx="2">
                  <c:v>44287</c:v>
                </c:pt>
                <c:pt idx="3">
                  <c:v>44317</c:v>
                </c:pt>
                <c:pt idx="4">
                  <c:v>44348</c:v>
                </c:pt>
                <c:pt idx="5">
                  <c:v>44378</c:v>
                </c:pt>
                <c:pt idx="6">
                  <c:v>44409</c:v>
                </c:pt>
                <c:pt idx="7">
                  <c:v>44440</c:v>
                </c:pt>
                <c:pt idx="8">
                  <c:v>44470</c:v>
                </c:pt>
                <c:pt idx="9">
                  <c:v>44501</c:v>
                </c:pt>
                <c:pt idx="10">
                  <c:v>44531</c:v>
                </c:pt>
                <c:pt idx="11">
                  <c:v>44562</c:v>
                </c:pt>
                <c:pt idx="12">
                  <c:v>44593</c:v>
                </c:pt>
                <c:pt idx="13">
                  <c:v>44621</c:v>
                </c:pt>
                <c:pt idx="14">
                  <c:v>44652</c:v>
                </c:pt>
                <c:pt idx="15">
                  <c:v>44682</c:v>
                </c:pt>
                <c:pt idx="16">
                  <c:v>44713</c:v>
                </c:pt>
                <c:pt idx="17">
                  <c:v>44743</c:v>
                </c:pt>
                <c:pt idx="18">
                  <c:v>44774</c:v>
                </c:pt>
                <c:pt idx="19">
                  <c:v>44805</c:v>
                </c:pt>
                <c:pt idx="20">
                  <c:v>44835</c:v>
                </c:pt>
                <c:pt idx="21">
                  <c:v>44866</c:v>
                </c:pt>
                <c:pt idx="22">
                  <c:v>44896</c:v>
                </c:pt>
                <c:pt idx="23">
                  <c:v>44927</c:v>
                </c:pt>
                <c:pt idx="24">
                  <c:v>44980</c:v>
                </c:pt>
              </c:numCache>
            </c:numRef>
          </c:cat>
          <c:val>
            <c:numRef>
              <c:f>Sheet1!$Z$3:$Z$27</c:f>
              <c:numCache>
                <c:formatCode>#,##0</c:formatCode>
                <c:ptCount val="25"/>
                <c:pt idx="0">
                  <c:v>7521</c:v>
                </c:pt>
                <c:pt idx="1">
                  <c:v>7555</c:v>
                </c:pt>
                <c:pt idx="2">
                  <c:v>8194</c:v>
                </c:pt>
                <c:pt idx="3">
                  <c:v>8406</c:v>
                </c:pt>
                <c:pt idx="4">
                  <c:v>8837</c:v>
                </c:pt>
                <c:pt idx="5">
                  <c:v>9854</c:v>
                </c:pt>
                <c:pt idx="6">
                  <c:v>9313</c:v>
                </c:pt>
                <c:pt idx="7">
                  <c:v>10050</c:v>
                </c:pt>
                <c:pt idx="8">
                  <c:v>9340</c:v>
                </c:pt>
                <c:pt idx="9">
                  <c:v>10220</c:v>
                </c:pt>
                <c:pt idx="10">
                  <c:v>8722</c:v>
                </c:pt>
                <c:pt idx="11">
                  <c:v>8082</c:v>
                </c:pt>
                <c:pt idx="12">
                  <c:v>9589</c:v>
                </c:pt>
                <c:pt idx="13">
                  <c:v>9598</c:v>
                </c:pt>
                <c:pt idx="14">
                  <c:v>10727</c:v>
                </c:pt>
                <c:pt idx="15">
                  <c:v>12022</c:v>
                </c:pt>
                <c:pt idx="16">
                  <c:v>12264</c:v>
                </c:pt>
                <c:pt idx="17">
                  <c:v>17647</c:v>
                </c:pt>
                <c:pt idx="18">
                  <c:v>18796</c:v>
                </c:pt>
                <c:pt idx="19">
                  <c:v>14607</c:v>
                </c:pt>
                <c:pt idx="20">
                  <c:v>13016</c:v>
                </c:pt>
                <c:pt idx="21">
                  <c:v>11259</c:v>
                </c:pt>
                <c:pt idx="22">
                  <c:v>9904</c:v>
                </c:pt>
                <c:pt idx="23">
                  <c:v>15609</c:v>
                </c:pt>
                <c:pt idx="24">
                  <c:v>16125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C018-48FD-99F8-C2B63F90DA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1738720"/>
        <c:axId val="1201748704"/>
      </c:lineChart>
      <c:dateAx>
        <c:axId val="120173872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201748704"/>
        <c:crosses val="autoZero"/>
        <c:auto val="1"/>
        <c:lblOffset val="100"/>
        <c:baseTimeUnit val="months"/>
      </c:dateAx>
      <c:valAx>
        <c:axId val="1201748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20173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1800" dirty="0"/>
              <a:t>Local Service Productivity</a:t>
            </a:r>
          </a:p>
          <a:p>
            <a:pPr>
              <a:defRPr/>
            </a:pPr>
            <a:r>
              <a:rPr lang="en-US" dirty="0"/>
              <a:t>(last 12 months)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Sheet1!$G$2</c:f>
              <c:strCache>
                <c:ptCount val="1"/>
                <c:pt idx="0">
                  <c:v>Local PPH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cat>
            <c:strRef>
              <c:f>Sheet1!$F$3:$F$14</c:f>
              <c:strCache>
                <c:ptCount val="12"/>
                <c:pt idx="0">
                  <c:v>M</c:v>
                </c:pt>
                <c:pt idx="1">
                  <c:v>A</c:v>
                </c:pt>
                <c:pt idx="2">
                  <c:v>M</c:v>
                </c:pt>
                <c:pt idx="3">
                  <c:v>J</c:v>
                </c:pt>
                <c:pt idx="4">
                  <c:v>J</c:v>
                </c:pt>
                <c:pt idx="5">
                  <c:v>A</c:v>
                </c:pt>
                <c:pt idx="6">
                  <c:v>S</c:v>
                </c:pt>
                <c:pt idx="7">
                  <c:v>O</c:v>
                </c:pt>
                <c:pt idx="8">
                  <c:v>N</c:v>
                </c:pt>
                <c:pt idx="9">
                  <c:v>D</c:v>
                </c:pt>
                <c:pt idx="10">
                  <c:v>J</c:v>
                </c:pt>
                <c:pt idx="11">
                  <c:v>F</c:v>
                </c:pt>
              </c:strCache>
            </c:strRef>
          </c:cat>
          <c:val>
            <c:numRef>
              <c:f>Sheet1!$G$3:$G$14</c:f>
              <c:numCache>
                <c:formatCode>0.0</c:formatCode>
                <c:ptCount val="12"/>
                <c:pt idx="0">
                  <c:v>11.789740408268701</c:v>
                </c:pt>
                <c:pt idx="1">
                  <c:v>13.1488468858795</c:v>
                </c:pt>
                <c:pt idx="2">
                  <c:v>13.3270980849015</c:v>
                </c:pt>
                <c:pt idx="3">
                  <c:v>12.157416632601601</c:v>
                </c:pt>
                <c:pt idx="4">
                  <c:v>12.5600657370096</c:v>
                </c:pt>
                <c:pt idx="5">
                  <c:v>13.002198292290499</c:v>
                </c:pt>
                <c:pt idx="6">
                  <c:v>15.5679602637078</c:v>
                </c:pt>
                <c:pt idx="7">
                  <c:v>15.419693308477701</c:v>
                </c:pt>
                <c:pt idx="8">
                  <c:v>13.916314620265</c:v>
                </c:pt>
                <c:pt idx="9">
                  <c:v>11.1492733027853</c:v>
                </c:pt>
                <c:pt idx="10">
                  <c:v>17.8</c:v>
                </c:pt>
                <c:pt idx="11">
                  <c:v>18.600000000000001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7B-48C7-9E04-F1190EAEBC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369781808"/>
        <c:axId val="369771824"/>
      </c:barChart>
      <c:lineChart>
        <c:grouping val="standard"/>
        <c:varyColors val="0"/>
        <c:ser>
          <c:idx val="1"/>
          <c:order val="1"/>
          <c:tx>
            <c:strRef>
              <c:f>Sheet1!$I$2</c:f>
              <c:strCache>
                <c:ptCount val="1"/>
                <c:pt idx="0">
                  <c:v>KPI Local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Sheet1!$F$3:$F$14</c:f>
              <c:strCache>
                <c:ptCount val="12"/>
                <c:pt idx="0">
                  <c:v>M</c:v>
                </c:pt>
                <c:pt idx="1">
                  <c:v>A</c:v>
                </c:pt>
                <c:pt idx="2">
                  <c:v>M</c:v>
                </c:pt>
                <c:pt idx="3">
                  <c:v>J</c:v>
                </c:pt>
                <c:pt idx="4">
                  <c:v>J</c:v>
                </c:pt>
                <c:pt idx="5">
                  <c:v>A</c:v>
                </c:pt>
                <c:pt idx="6">
                  <c:v>S</c:v>
                </c:pt>
                <c:pt idx="7">
                  <c:v>O</c:v>
                </c:pt>
                <c:pt idx="8">
                  <c:v>N</c:v>
                </c:pt>
                <c:pt idx="9">
                  <c:v>D</c:v>
                </c:pt>
                <c:pt idx="10">
                  <c:v>J</c:v>
                </c:pt>
                <c:pt idx="11">
                  <c:v>F</c:v>
                </c:pt>
              </c:strCache>
            </c:strRef>
          </c:cat>
          <c:val>
            <c:numRef>
              <c:f>Sheet1!$I$3:$I$14</c:f>
              <c:numCache>
                <c:formatCode>General</c:formatCode>
                <c:ptCount val="12"/>
                <c:pt idx="0">
                  <c:v>15.9</c:v>
                </c:pt>
                <c:pt idx="1">
                  <c:v>15.9</c:v>
                </c:pt>
                <c:pt idx="2">
                  <c:v>15.9</c:v>
                </c:pt>
                <c:pt idx="3">
                  <c:v>15.9</c:v>
                </c:pt>
                <c:pt idx="4">
                  <c:v>15.9</c:v>
                </c:pt>
                <c:pt idx="5">
                  <c:v>15.9</c:v>
                </c:pt>
                <c:pt idx="6">
                  <c:v>15.9</c:v>
                </c:pt>
                <c:pt idx="7">
                  <c:v>15.9</c:v>
                </c:pt>
                <c:pt idx="8">
                  <c:v>15.9</c:v>
                </c:pt>
                <c:pt idx="9">
                  <c:v>15.9</c:v>
                </c:pt>
                <c:pt idx="10">
                  <c:v>15.9</c:v>
                </c:pt>
                <c:pt idx="11">
                  <c:v>15.9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7B-48C7-9E04-F1190EAEBC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9781808"/>
        <c:axId val="369771824"/>
      </c:lineChart>
      <c:catAx>
        <c:axId val="36978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69771824"/>
        <c:crosses val="autoZero"/>
        <c:auto val="1"/>
        <c:lblAlgn val="ctr"/>
        <c:lblOffset val="100"/>
        <c:noMultiLvlLbl val="0"/>
      </c:catAx>
      <c:valAx>
        <c:axId val="369771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6978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1800" dirty="0"/>
              <a:t>Local Service Cost Recovery %</a:t>
            </a:r>
          </a:p>
          <a:p>
            <a:pPr>
              <a:defRPr/>
            </a:pPr>
            <a:r>
              <a:rPr lang="en-US" dirty="0"/>
              <a:t>(last 12 months)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Local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Sheet1!$A$3:$A$14</c:f>
              <c:strCache>
                <c:ptCount val="12"/>
                <c:pt idx="0">
                  <c:v>M</c:v>
                </c:pt>
                <c:pt idx="1">
                  <c:v>A</c:v>
                </c:pt>
                <c:pt idx="2">
                  <c:v>M</c:v>
                </c:pt>
                <c:pt idx="3">
                  <c:v>J</c:v>
                </c:pt>
                <c:pt idx="4">
                  <c:v>J</c:v>
                </c:pt>
                <c:pt idx="5">
                  <c:v>A</c:v>
                </c:pt>
                <c:pt idx="6">
                  <c:v>S</c:v>
                </c:pt>
                <c:pt idx="7">
                  <c:v>O</c:v>
                </c:pt>
                <c:pt idx="8">
                  <c:v>N</c:v>
                </c:pt>
                <c:pt idx="9">
                  <c:v>D</c:v>
                </c:pt>
                <c:pt idx="10">
                  <c:v>J</c:v>
                </c:pt>
                <c:pt idx="11">
                  <c:v>F</c:v>
                </c:pt>
              </c:strCache>
            </c:strRef>
          </c:cat>
          <c:val>
            <c:numRef>
              <c:f>Sheet1!$C$3:$C$14</c:f>
              <c:numCache>
                <c:formatCode>0.0%</c:formatCode>
                <c:ptCount val="12"/>
                <c:pt idx="0">
                  <c:v>0.104</c:v>
                </c:pt>
                <c:pt idx="1">
                  <c:v>0.13400000000000001</c:v>
                </c:pt>
                <c:pt idx="2">
                  <c:v>0.12</c:v>
                </c:pt>
                <c:pt idx="3">
                  <c:v>0.10100000000000001</c:v>
                </c:pt>
                <c:pt idx="4">
                  <c:v>8.3000000000000004E-2</c:v>
                </c:pt>
                <c:pt idx="5">
                  <c:v>0.11</c:v>
                </c:pt>
                <c:pt idx="6">
                  <c:v>0.114</c:v>
                </c:pt>
                <c:pt idx="7">
                  <c:v>0.17299999999999999</c:v>
                </c:pt>
                <c:pt idx="8">
                  <c:v>0.14000000000000001</c:v>
                </c:pt>
                <c:pt idx="9">
                  <c:v>9.6000000000000002E-2</c:v>
                </c:pt>
                <c:pt idx="10">
                  <c:v>9.9000000000000005E-2</c:v>
                </c:pt>
                <c:pt idx="11">
                  <c:v>0.14199999999999999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2C-447B-A336-104099E710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1196809056"/>
        <c:axId val="1196807392"/>
      </c:barChart>
      <c:lineChart>
        <c:grouping val="standard"/>
        <c:varyColors val="0"/>
        <c:ser>
          <c:idx val="1"/>
          <c:order val="1"/>
          <c:tx>
            <c:strRef>
              <c:f>Sheet1!$D$2</c:f>
              <c:strCache>
                <c:ptCount val="1"/>
                <c:pt idx="0">
                  <c:v>KPI Local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Sheet1!$A$3:$A$14</c:f>
              <c:strCache>
                <c:ptCount val="12"/>
                <c:pt idx="0">
                  <c:v>M</c:v>
                </c:pt>
                <c:pt idx="1">
                  <c:v>A</c:v>
                </c:pt>
                <c:pt idx="2">
                  <c:v>M</c:v>
                </c:pt>
                <c:pt idx="3">
                  <c:v>J</c:v>
                </c:pt>
                <c:pt idx="4">
                  <c:v>J</c:v>
                </c:pt>
                <c:pt idx="5">
                  <c:v>A</c:v>
                </c:pt>
                <c:pt idx="6">
                  <c:v>S</c:v>
                </c:pt>
                <c:pt idx="7">
                  <c:v>O</c:v>
                </c:pt>
                <c:pt idx="8">
                  <c:v>N</c:v>
                </c:pt>
                <c:pt idx="9">
                  <c:v>D</c:v>
                </c:pt>
                <c:pt idx="10">
                  <c:v>J</c:v>
                </c:pt>
                <c:pt idx="11">
                  <c:v>F</c:v>
                </c:pt>
              </c:strCache>
            </c:strRef>
          </c:cat>
          <c:val>
            <c:numRef>
              <c:f>Sheet1!$D$3:$D$14</c:f>
              <c:numCache>
                <c:formatCode>0%</c:formatCode>
                <c:ptCount val="12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2C-447B-A336-104099E710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6809056"/>
        <c:axId val="1196807392"/>
      </c:lineChart>
      <c:catAx>
        <c:axId val="119680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196807392"/>
        <c:crosses val="autoZero"/>
        <c:auto val="1"/>
        <c:lblAlgn val="ctr"/>
        <c:lblOffset val="100"/>
        <c:noMultiLvlLbl val="0"/>
      </c:catAx>
      <c:valAx>
        <c:axId val="119680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196809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Express Service Productivity</a:t>
            </a:r>
          </a:p>
          <a:p>
            <a:pPr>
              <a:defRPr/>
            </a:pPr>
            <a:r>
              <a:rPr lang="en-US" dirty="0"/>
              <a:t>(last 12 months)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Sheet1!$H$2</c:f>
              <c:strCache>
                <c:ptCount val="1"/>
                <c:pt idx="0">
                  <c:v>Express PPT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Sheet1!$F$3:$F$14</c:f>
              <c:strCache>
                <c:ptCount val="12"/>
                <c:pt idx="0">
                  <c:v>M</c:v>
                </c:pt>
                <c:pt idx="1">
                  <c:v>A</c:v>
                </c:pt>
                <c:pt idx="2">
                  <c:v>M</c:v>
                </c:pt>
                <c:pt idx="3">
                  <c:v>J</c:v>
                </c:pt>
                <c:pt idx="4">
                  <c:v>J</c:v>
                </c:pt>
                <c:pt idx="5">
                  <c:v>A</c:v>
                </c:pt>
                <c:pt idx="6">
                  <c:v>S</c:v>
                </c:pt>
                <c:pt idx="7">
                  <c:v>O</c:v>
                </c:pt>
                <c:pt idx="8">
                  <c:v>N</c:v>
                </c:pt>
                <c:pt idx="9">
                  <c:v>D</c:v>
                </c:pt>
                <c:pt idx="10">
                  <c:v>J</c:v>
                </c:pt>
                <c:pt idx="11">
                  <c:v>F</c:v>
                </c:pt>
              </c:strCache>
            </c:strRef>
          </c:cat>
          <c:val>
            <c:numRef>
              <c:f>Sheet1!$H$3:$H$14</c:f>
              <c:numCache>
                <c:formatCode>0.0</c:formatCode>
                <c:ptCount val="12"/>
                <c:pt idx="0">
                  <c:v>4.88560799813997</c:v>
                </c:pt>
                <c:pt idx="1">
                  <c:v>5.64553093964859</c:v>
                </c:pt>
                <c:pt idx="2">
                  <c:v>5.9579133064516103</c:v>
                </c:pt>
                <c:pt idx="3">
                  <c:v>4.8795394154118696</c:v>
                </c:pt>
                <c:pt idx="4">
                  <c:v>5.1156528011541198</c:v>
                </c:pt>
                <c:pt idx="5">
                  <c:v>5.2965862143944298</c:v>
                </c:pt>
                <c:pt idx="6">
                  <c:v>5.8259231348907301</c:v>
                </c:pt>
                <c:pt idx="7">
                  <c:v>5.7289952630266798</c:v>
                </c:pt>
                <c:pt idx="8">
                  <c:v>5.6619310707708497</c:v>
                </c:pt>
                <c:pt idx="9">
                  <c:v>4.3753394894079296</c:v>
                </c:pt>
                <c:pt idx="10">
                  <c:v>7.3</c:v>
                </c:pt>
                <c:pt idx="11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51-40BC-84A0-7BCC4C72C7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561267264"/>
        <c:axId val="561268512"/>
      </c:barChart>
      <c:lineChart>
        <c:grouping val="standard"/>
        <c:varyColors val="0"/>
        <c:ser>
          <c:idx val="1"/>
          <c:order val="1"/>
          <c:tx>
            <c:strRef>
              <c:f>Sheet1!$J$2</c:f>
              <c:strCache>
                <c:ptCount val="1"/>
                <c:pt idx="0">
                  <c:v>KPI Express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Sheet1!$F$3:$F$14</c:f>
              <c:strCache>
                <c:ptCount val="12"/>
                <c:pt idx="0">
                  <c:v>M</c:v>
                </c:pt>
                <c:pt idx="1">
                  <c:v>A</c:v>
                </c:pt>
                <c:pt idx="2">
                  <c:v>M</c:v>
                </c:pt>
                <c:pt idx="3">
                  <c:v>J</c:v>
                </c:pt>
                <c:pt idx="4">
                  <c:v>J</c:v>
                </c:pt>
                <c:pt idx="5">
                  <c:v>A</c:v>
                </c:pt>
                <c:pt idx="6">
                  <c:v>S</c:v>
                </c:pt>
                <c:pt idx="7">
                  <c:v>O</c:v>
                </c:pt>
                <c:pt idx="8">
                  <c:v>N</c:v>
                </c:pt>
                <c:pt idx="9">
                  <c:v>D</c:v>
                </c:pt>
                <c:pt idx="10">
                  <c:v>J</c:v>
                </c:pt>
                <c:pt idx="11">
                  <c:v>F</c:v>
                </c:pt>
              </c:strCache>
            </c:strRef>
          </c:cat>
          <c:val>
            <c:numRef>
              <c:f>Sheet1!$J$3:$J$14</c:f>
              <c:numCache>
                <c:formatCode>General</c:formatCode>
                <c:ptCount val="12"/>
                <c:pt idx="0">
                  <c:v>11.4</c:v>
                </c:pt>
                <c:pt idx="1">
                  <c:v>11.4</c:v>
                </c:pt>
                <c:pt idx="2">
                  <c:v>11.4</c:v>
                </c:pt>
                <c:pt idx="3">
                  <c:v>11.4</c:v>
                </c:pt>
                <c:pt idx="4">
                  <c:v>11.4</c:v>
                </c:pt>
                <c:pt idx="5">
                  <c:v>11.4</c:v>
                </c:pt>
                <c:pt idx="6">
                  <c:v>11.4</c:v>
                </c:pt>
                <c:pt idx="7">
                  <c:v>11.4</c:v>
                </c:pt>
                <c:pt idx="8">
                  <c:v>11.4</c:v>
                </c:pt>
                <c:pt idx="9">
                  <c:v>11.4</c:v>
                </c:pt>
                <c:pt idx="10">
                  <c:v>11.4</c:v>
                </c:pt>
                <c:pt idx="11">
                  <c:v>11.4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51-40BC-84A0-7BCC4C72C7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1267264"/>
        <c:axId val="561268512"/>
      </c:lineChart>
      <c:catAx>
        <c:axId val="56126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268512"/>
        <c:crosses val="autoZero"/>
        <c:auto val="1"/>
        <c:lblAlgn val="ctr"/>
        <c:lblOffset val="100"/>
        <c:noMultiLvlLbl val="0"/>
      </c:catAx>
      <c:valAx>
        <c:axId val="56126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267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1800" dirty="0"/>
              <a:t>Express Service Cost Recovery %</a:t>
            </a:r>
          </a:p>
          <a:p>
            <a:pPr>
              <a:defRPr/>
            </a:pPr>
            <a:r>
              <a:rPr lang="en-US" dirty="0"/>
              <a:t>(last 12 months)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Express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Sheet1!$A$3:$A$14</c:f>
              <c:strCache>
                <c:ptCount val="12"/>
                <c:pt idx="0">
                  <c:v>M</c:v>
                </c:pt>
                <c:pt idx="1">
                  <c:v>A</c:v>
                </c:pt>
                <c:pt idx="2">
                  <c:v>M</c:v>
                </c:pt>
                <c:pt idx="3">
                  <c:v>J</c:v>
                </c:pt>
                <c:pt idx="4">
                  <c:v>J</c:v>
                </c:pt>
                <c:pt idx="5">
                  <c:v>A</c:v>
                </c:pt>
                <c:pt idx="6">
                  <c:v>S</c:v>
                </c:pt>
                <c:pt idx="7">
                  <c:v>O</c:v>
                </c:pt>
                <c:pt idx="8">
                  <c:v>N</c:v>
                </c:pt>
                <c:pt idx="9">
                  <c:v>D</c:v>
                </c:pt>
                <c:pt idx="10">
                  <c:v>J</c:v>
                </c:pt>
                <c:pt idx="11">
                  <c:v>F</c:v>
                </c:pt>
              </c:strCache>
            </c:strRef>
          </c:cat>
          <c:val>
            <c:numRef>
              <c:f>Sheet1!$B$3:$B$14</c:f>
              <c:numCache>
                <c:formatCode>0.0%</c:formatCode>
                <c:ptCount val="12"/>
                <c:pt idx="0">
                  <c:v>0.17</c:v>
                </c:pt>
                <c:pt idx="1">
                  <c:v>0.188</c:v>
                </c:pt>
                <c:pt idx="2">
                  <c:v>0.18</c:v>
                </c:pt>
                <c:pt idx="3">
                  <c:v>0.154</c:v>
                </c:pt>
                <c:pt idx="4">
                  <c:v>0.16400000000000001</c:v>
                </c:pt>
                <c:pt idx="5">
                  <c:v>0.158</c:v>
                </c:pt>
                <c:pt idx="6">
                  <c:v>0.16800000000000001</c:v>
                </c:pt>
                <c:pt idx="7">
                  <c:v>0.20899999999999999</c:v>
                </c:pt>
                <c:pt idx="8">
                  <c:v>0.182</c:v>
                </c:pt>
                <c:pt idx="9">
                  <c:v>0.17199999999999999</c:v>
                </c:pt>
                <c:pt idx="10">
                  <c:v>4.8000000000000001E-2</c:v>
                </c:pt>
                <c:pt idx="11">
                  <c:v>4.0300000000000002E-2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C-4F3E-94FC-6FFB12BCA7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854246288"/>
        <c:axId val="854247120"/>
      </c:barChart>
      <c:lineChart>
        <c:grouping val="standard"/>
        <c:varyColors val="0"/>
        <c:ser>
          <c:idx val="1"/>
          <c:order val="1"/>
          <c:tx>
            <c:strRef>
              <c:f>Sheet1!$E$2</c:f>
              <c:strCache>
                <c:ptCount val="1"/>
                <c:pt idx="0">
                  <c:v>KPI Express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Sheet1!$A$3:$A$14</c:f>
              <c:strCache>
                <c:ptCount val="12"/>
                <c:pt idx="0">
                  <c:v>M</c:v>
                </c:pt>
                <c:pt idx="1">
                  <c:v>A</c:v>
                </c:pt>
                <c:pt idx="2">
                  <c:v>M</c:v>
                </c:pt>
                <c:pt idx="3">
                  <c:v>J</c:v>
                </c:pt>
                <c:pt idx="4">
                  <c:v>J</c:v>
                </c:pt>
                <c:pt idx="5">
                  <c:v>A</c:v>
                </c:pt>
                <c:pt idx="6">
                  <c:v>S</c:v>
                </c:pt>
                <c:pt idx="7">
                  <c:v>O</c:v>
                </c:pt>
                <c:pt idx="8">
                  <c:v>N</c:v>
                </c:pt>
                <c:pt idx="9">
                  <c:v>D</c:v>
                </c:pt>
                <c:pt idx="10">
                  <c:v>J</c:v>
                </c:pt>
                <c:pt idx="11">
                  <c:v>F</c:v>
                </c:pt>
              </c:strCache>
            </c:strRef>
          </c:cat>
          <c:val>
            <c:numRef>
              <c:f>Sheet1!$E$3:$E$14</c:f>
              <c:numCache>
                <c:formatCode>0%</c:formatCode>
                <c:ptCount val="12"/>
                <c:pt idx="0">
                  <c:v>0.18</c:v>
                </c:pt>
                <c:pt idx="1">
                  <c:v>0.18</c:v>
                </c:pt>
                <c:pt idx="2">
                  <c:v>0.18</c:v>
                </c:pt>
                <c:pt idx="3">
                  <c:v>0.18</c:v>
                </c:pt>
                <c:pt idx="4">
                  <c:v>0.18</c:v>
                </c:pt>
                <c:pt idx="5">
                  <c:v>0.18</c:v>
                </c:pt>
                <c:pt idx="6">
                  <c:v>0.18</c:v>
                </c:pt>
                <c:pt idx="7">
                  <c:v>0.18</c:v>
                </c:pt>
                <c:pt idx="8">
                  <c:v>0.18</c:v>
                </c:pt>
                <c:pt idx="9">
                  <c:v>0.18</c:v>
                </c:pt>
                <c:pt idx="10">
                  <c:v>0.18</c:v>
                </c:pt>
                <c:pt idx="11">
                  <c:v>0.18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7C-4F3E-94FC-6FFB12BCA7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4246288"/>
        <c:axId val="854247120"/>
      </c:lineChart>
      <c:catAx>
        <c:axId val="85424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54247120"/>
        <c:crosses val="autoZero"/>
        <c:auto val="1"/>
        <c:lblAlgn val="ctr"/>
        <c:lblOffset val="100"/>
        <c:noMultiLvlLbl val="0"/>
      </c:catAx>
      <c:valAx>
        <c:axId val="85424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5424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1800" dirty="0"/>
              <a:t>On-Time Performance Local &amp; Express Service</a:t>
            </a:r>
          </a:p>
          <a:p>
            <a:pPr>
              <a:defRPr/>
            </a:pPr>
            <a:r>
              <a:rPr lang="en-US" dirty="0"/>
              <a:t>(last 12 months)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Sheet1!$M$2</c:f>
              <c:strCache>
                <c:ptCount val="1"/>
                <c:pt idx="0">
                  <c:v>Local OTP</c:v>
                </c:pt>
              </c:strCache>
            </c:strRef>
          </c:tx>
          <c:spPr>
            <a:ln w="76200" cap="rnd">
              <a:solidFill>
                <a:srgbClr val="0033A1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rgbClr val="C2D12E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Sheet1!$L$3:$L$14</c:f>
              <c:strCache>
                <c:ptCount val="12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  <c:pt idx="6">
                  <c:v>September</c:v>
                </c:pt>
                <c:pt idx="7">
                  <c:v>October</c:v>
                </c:pt>
                <c:pt idx="8">
                  <c:v>November</c:v>
                </c:pt>
                <c:pt idx="9">
                  <c:v>December</c:v>
                </c:pt>
                <c:pt idx="10">
                  <c:v>January</c:v>
                </c:pt>
                <c:pt idx="11">
                  <c:v>February</c:v>
                </c:pt>
              </c:strCache>
            </c:strRef>
          </c:cat>
          <c:val>
            <c:numRef>
              <c:f>Sheet1!$M$3:$M$14</c:f>
              <c:numCache>
                <c:formatCode>0.0%</c:formatCode>
                <c:ptCount val="12"/>
                <c:pt idx="0">
                  <c:v>0.81474449095648005</c:v>
                </c:pt>
                <c:pt idx="1">
                  <c:v>0.81120371580524198</c:v>
                </c:pt>
                <c:pt idx="2">
                  <c:v>0.79594881871282297</c:v>
                </c:pt>
                <c:pt idx="3">
                  <c:v>0.80295807978363798</c:v>
                </c:pt>
                <c:pt idx="4">
                  <c:v>0.80148135269060194</c:v>
                </c:pt>
                <c:pt idx="5">
                  <c:v>0.78062034080531595</c:v>
                </c:pt>
                <c:pt idx="6">
                  <c:v>0.76318227579678999</c:v>
                </c:pt>
                <c:pt idx="7">
                  <c:v>0.77586951291456996</c:v>
                </c:pt>
                <c:pt idx="8">
                  <c:v>0.80691328199036305</c:v>
                </c:pt>
                <c:pt idx="9">
                  <c:v>0.78823132246202898</c:v>
                </c:pt>
                <c:pt idx="10">
                  <c:v>0.80038032551766503</c:v>
                </c:pt>
                <c:pt idx="11">
                  <c:v>0.80038032551766503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9049-458C-912E-0ACDA5A36C79}"/>
            </c:ext>
          </c:extLst>
        </c:ser>
        <c:ser>
          <c:idx val="1"/>
          <c:order val="1"/>
          <c:tx>
            <c:strRef>
              <c:f>Sheet1!$N$2</c:f>
              <c:strCache>
                <c:ptCount val="1"/>
                <c:pt idx="0">
                  <c:v>Express OTP</c:v>
                </c:pt>
              </c:strCache>
            </c:strRef>
          </c:tx>
          <c:spPr>
            <a:ln w="76200" cap="rnd">
              <a:solidFill>
                <a:srgbClr val="C2D12E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rgbClr val="92D050"/>
              </a:solidFill>
              <a:ln w="9525">
                <a:solidFill>
                  <a:schemeClr val="tx2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Sheet1!$L$3:$L$14</c:f>
              <c:strCache>
                <c:ptCount val="12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  <c:pt idx="6">
                  <c:v>September</c:v>
                </c:pt>
                <c:pt idx="7">
                  <c:v>October</c:v>
                </c:pt>
                <c:pt idx="8">
                  <c:v>November</c:v>
                </c:pt>
                <c:pt idx="9">
                  <c:v>December</c:v>
                </c:pt>
                <c:pt idx="10">
                  <c:v>January</c:v>
                </c:pt>
                <c:pt idx="11">
                  <c:v>February</c:v>
                </c:pt>
              </c:strCache>
            </c:strRef>
          </c:cat>
          <c:val>
            <c:numRef>
              <c:f>Sheet1!$N$3:$N$14</c:f>
              <c:numCache>
                <c:formatCode>0.0%</c:formatCode>
                <c:ptCount val="12"/>
                <c:pt idx="0">
                  <c:v>0.82660994572392499</c:v>
                </c:pt>
                <c:pt idx="1">
                  <c:v>0.81622234826999396</c:v>
                </c:pt>
                <c:pt idx="2">
                  <c:v>0.80498605871740203</c:v>
                </c:pt>
                <c:pt idx="3">
                  <c:v>0.82132587238672605</c:v>
                </c:pt>
                <c:pt idx="4">
                  <c:v>0.82336255801959801</c:v>
                </c:pt>
                <c:pt idx="5">
                  <c:v>0.78553789164994603</c:v>
                </c:pt>
                <c:pt idx="6">
                  <c:v>0.74316939890710398</c:v>
                </c:pt>
                <c:pt idx="7">
                  <c:v>0.75687953175504497</c:v>
                </c:pt>
                <c:pt idx="8">
                  <c:v>0.78736092567868299</c:v>
                </c:pt>
                <c:pt idx="9">
                  <c:v>0.80240652346857599</c:v>
                </c:pt>
                <c:pt idx="10">
                  <c:v>0.80262282619025005</c:v>
                </c:pt>
                <c:pt idx="11">
                  <c:v>0.81899999999999995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9049-458C-912E-0ACDA5A36C79}"/>
            </c:ext>
          </c:extLst>
        </c:ser>
        <c:ser>
          <c:idx val="2"/>
          <c:order val="2"/>
          <c:tx>
            <c:strRef>
              <c:f>Sheet1!$O$2</c:f>
              <c:strCache>
                <c:ptCount val="1"/>
                <c:pt idx="0">
                  <c:v>KPI</c:v>
                </c:pt>
              </c:strCache>
            </c:strRef>
          </c:tx>
          <c:spPr>
            <a:ln w="7620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Sheet1!$L$3:$L$14</c:f>
              <c:strCache>
                <c:ptCount val="12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  <c:pt idx="6">
                  <c:v>September</c:v>
                </c:pt>
                <c:pt idx="7">
                  <c:v>October</c:v>
                </c:pt>
                <c:pt idx="8">
                  <c:v>November</c:v>
                </c:pt>
                <c:pt idx="9">
                  <c:v>December</c:v>
                </c:pt>
                <c:pt idx="10">
                  <c:v>January</c:v>
                </c:pt>
                <c:pt idx="11">
                  <c:v>February</c:v>
                </c:pt>
              </c:strCache>
            </c:strRef>
          </c:cat>
          <c:val>
            <c:numRef>
              <c:f>Sheet1!$O$3:$O$14</c:f>
              <c:numCache>
                <c:formatCode>0.0%</c:formatCode>
                <c:ptCount val="12"/>
                <c:pt idx="0">
                  <c:v>0.85</c:v>
                </c:pt>
                <c:pt idx="1">
                  <c:v>0.85</c:v>
                </c:pt>
                <c:pt idx="2">
                  <c:v>0.85</c:v>
                </c:pt>
                <c:pt idx="3">
                  <c:v>0.85</c:v>
                </c:pt>
                <c:pt idx="4">
                  <c:v>0.85</c:v>
                </c:pt>
                <c:pt idx="5">
                  <c:v>0.85</c:v>
                </c:pt>
                <c:pt idx="6">
                  <c:v>0.85</c:v>
                </c:pt>
                <c:pt idx="7">
                  <c:v>0.85</c:v>
                </c:pt>
                <c:pt idx="8">
                  <c:v>0.85</c:v>
                </c:pt>
                <c:pt idx="9">
                  <c:v>0.85</c:v>
                </c:pt>
                <c:pt idx="10">
                  <c:v>0.85</c:v>
                </c:pt>
                <c:pt idx="11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49-458C-912E-0ACDA5A36C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9813568"/>
        <c:axId val="369820224"/>
      </c:lineChart>
      <c:catAx>
        <c:axId val="36981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69820224"/>
        <c:crosses val="autoZero"/>
        <c:auto val="1"/>
        <c:lblAlgn val="ctr"/>
        <c:lblOffset val="100"/>
        <c:noMultiLvlLbl val="0"/>
      </c:catAx>
      <c:valAx>
        <c:axId val="369820224"/>
        <c:scaling>
          <c:orientation val="minMax"/>
          <c:min val="0.6500000000000001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69813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1800" dirty="0"/>
              <a:t>Fixed-Route Missed Trips by Month</a:t>
            </a:r>
          </a:p>
          <a:p>
            <a:pPr>
              <a:defRPr/>
            </a:pPr>
            <a:r>
              <a:rPr lang="en-US" dirty="0"/>
              <a:t>(since 2021)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Sheet1!$BH$3</c:f>
              <c:strCache>
                <c:ptCount val="1"/>
                <c:pt idx="0">
                  <c:v>MTs</c:v>
                </c:pt>
              </c:strCache>
            </c:strRef>
          </c:tx>
          <c:spPr>
            <a:ln w="76200" cap="rnd">
              <a:solidFill>
                <a:srgbClr val="0033A1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rgbClr val="C2D12E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Sheet1!$BG$4:$BG$27</c:f>
              <c:strCache>
                <c:ptCount val="24"/>
                <c:pt idx="0">
                  <c:v>M 21</c:v>
                </c:pt>
                <c:pt idx="1">
                  <c:v>A 21</c:v>
                </c:pt>
                <c:pt idx="2">
                  <c:v>M 21</c:v>
                </c:pt>
                <c:pt idx="3">
                  <c:v>J 21</c:v>
                </c:pt>
                <c:pt idx="4">
                  <c:v>J 21</c:v>
                </c:pt>
                <c:pt idx="5">
                  <c:v>A 21</c:v>
                </c:pt>
                <c:pt idx="6">
                  <c:v>S 21</c:v>
                </c:pt>
                <c:pt idx="7">
                  <c:v>O 21</c:v>
                </c:pt>
                <c:pt idx="8">
                  <c:v>N 21</c:v>
                </c:pt>
                <c:pt idx="9">
                  <c:v>D 21</c:v>
                </c:pt>
                <c:pt idx="10">
                  <c:v>J 22</c:v>
                </c:pt>
                <c:pt idx="11">
                  <c:v>F 22</c:v>
                </c:pt>
                <c:pt idx="12">
                  <c:v>M 22</c:v>
                </c:pt>
                <c:pt idx="13">
                  <c:v>A 22</c:v>
                </c:pt>
                <c:pt idx="14">
                  <c:v>M 22</c:v>
                </c:pt>
                <c:pt idx="15">
                  <c:v>J 22</c:v>
                </c:pt>
                <c:pt idx="16">
                  <c:v>J 22</c:v>
                </c:pt>
                <c:pt idx="17">
                  <c:v>A 22</c:v>
                </c:pt>
                <c:pt idx="18">
                  <c:v>S 22</c:v>
                </c:pt>
                <c:pt idx="19">
                  <c:v>O 22</c:v>
                </c:pt>
                <c:pt idx="20">
                  <c:v>N 22</c:v>
                </c:pt>
                <c:pt idx="21">
                  <c:v>D 22</c:v>
                </c:pt>
                <c:pt idx="22">
                  <c:v>J 23</c:v>
                </c:pt>
                <c:pt idx="23">
                  <c:v>F 23</c:v>
                </c:pt>
              </c:strCache>
            </c:strRef>
          </c:cat>
          <c:val>
            <c:numRef>
              <c:f>Sheet1!$BH$4:$BH$27</c:f>
              <c:numCache>
                <c:formatCode>General</c:formatCode>
                <c:ptCount val="24"/>
                <c:pt idx="0">
                  <c:v>344</c:v>
                </c:pt>
                <c:pt idx="1">
                  <c:v>1350</c:v>
                </c:pt>
                <c:pt idx="2">
                  <c:v>1604</c:v>
                </c:pt>
                <c:pt idx="3">
                  <c:v>565</c:v>
                </c:pt>
                <c:pt idx="4">
                  <c:v>1942</c:v>
                </c:pt>
                <c:pt idx="5">
                  <c:v>2852</c:v>
                </c:pt>
                <c:pt idx="6">
                  <c:v>2014</c:v>
                </c:pt>
                <c:pt idx="7">
                  <c:v>1443</c:v>
                </c:pt>
                <c:pt idx="8">
                  <c:v>1709</c:v>
                </c:pt>
                <c:pt idx="9">
                  <c:v>1681</c:v>
                </c:pt>
                <c:pt idx="10">
                  <c:v>3129</c:v>
                </c:pt>
                <c:pt idx="11">
                  <c:v>1972</c:v>
                </c:pt>
                <c:pt idx="12">
                  <c:v>754</c:v>
                </c:pt>
                <c:pt idx="13">
                  <c:v>1151</c:v>
                </c:pt>
                <c:pt idx="14">
                  <c:v>2214</c:v>
                </c:pt>
                <c:pt idx="15">
                  <c:v>1868</c:v>
                </c:pt>
                <c:pt idx="16">
                  <c:v>2902</c:v>
                </c:pt>
                <c:pt idx="17">
                  <c:v>2866</c:v>
                </c:pt>
                <c:pt idx="18">
                  <c:v>2449</c:v>
                </c:pt>
                <c:pt idx="19">
                  <c:v>2659</c:v>
                </c:pt>
                <c:pt idx="20">
                  <c:v>2490</c:v>
                </c:pt>
                <c:pt idx="21">
                  <c:v>3214</c:v>
                </c:pt>
                <c:pt idx="22">
                  <c:v>2557</c:v>
                </c:pt>
                <c:pt idx="23">
                  <c:v>1775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9CA-43A5-9A25-9AB4862C59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6632880"/>
        <c:axId val="576635376"/>
      </c:lineChart>
      <c:catAx>
        <c:axId val="57663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76635376"/>
        <c:crosses val="autoZero"/>
        <c:auto val="1"/>
        <c:lblAlgn val="ctr"/>
        <c:lblOffset val="100"/>
        <c:noMultiLvlLbl val="0"/>
      </c:catAx>
      <c:valAx>
        <c:axId val="576635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7663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3EE1F66-2440-446A-A806-55B01EC98C83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5113123-A266-41B5-9F19-3AD00DE1E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52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13123-A266-41B5-9F19-3AD00DE1E9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77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13123-A266-41B5-9F19-3AD00DE1E9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25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13123-A266-41B5-9F19-3AD00DE1E9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42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13123-A266-41B5-9F19-3AD00DE1E9B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13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13123-A266-41B5-9F19-3AD00DE1E9B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2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8751B-43D9-B6C7-969E-8AE49BC96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AA320-FDD0-77A3-B44F-DDE6C0F6C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53312"/>
            <a:ext cx="10820400" cy="43616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652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7F059-2B12-644E-CE08-17CC5B85E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A21E2-E8EA-4FB9-6D5C-5A7871BEC7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363662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A0135F-7356-F0F5-E758-1F13AB4FF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2" y="1363662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13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4019-1007-F6C1-A363-3D6D045AE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4040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2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1E089F-D006-5384-A278-D672FA5A7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820400" cy="6675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9EADA-68BE-B309-2448-9C922BB4B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371600"/>
            <a:ext cx="10820400" cy="43434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392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ts val="2400"/>
        </a:lnSpc>
        <a:spcBef>
          <a:spcPts val="6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ts val="2400"/>
        </a:lnSpc>
        <a:spcBef>
          <a:spcPts val="6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6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6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6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" userDrawn="1">
          <p15:clr>
            <a:srgbClr val="F26B43"/>
          </p15:clr>
        </p15:guide>
        <p15:guide id="2" pos="3936" userDrawn="1">
          <p15:clr>
            <a:srgbClr val="F26B43"/>
          </p15:clr>
        </p15:guide>
        <p15:guide id="3" pos="7248" userDrawn="1">
          <p15:clr>
            <a:srgbClr val="F26B43"/>
          </p15:clr>
        </p15:guide>
        <p15:guide id="4" pos="432" userDrawn="1">
          <p15:clr>
            <a:srgbClr val="F26B43"/>
          </p15:clr>
        </p15:guide>
        <p15:guide id="5" orient="horz" pos="3600" userDrawn="1">
          <p15:clr>
            <a:srgbClr val="F26B43"/>
          </p15:clr>
        </p15:guide>
        <p15:guide id="6" orient="horz" pos="864" userDrawn="1">
          <p15:clr>
            <a:srgbClr val="F26B43"/>
          </p15:clr>
        </p15:guide>
        <p15:guide id="7" pos="37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2A1E6B8-0D3F-C123-D83F-9321D65D4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9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55C40F-4983-E4FB-E1E6-0A4C2CAEFAD6}"/>
              </a:ext>
            </a:extLst>
          </p:cNvPr>
          <p:cNvSpPr txBox="1"/>
          <p:nvPr/>
        </p:nvSpPr>
        <p:spPr>
          <a:xfrm>
            <a:off x="4357511" y="329942"/>
            <a:ext cx="7755467" cy="1630837"/>
          </a:xfrm>
          <a:prstGeom prst="rect">
            <a:avLst/>
          </a:prstGeom>
          <a:noFill/>
        </p:spPr>
        <p:txBody>
          <a:bodyPr wrap="square" lIns="0" tIns="228600" rIns="0" bIns="228600" rtlCol="0" anchor="ctr" anchorCtr="0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ontserrat ExtraBold" panose="00000900000000000000" pitchFamily="2" charset="0"/>
                <a:cs typeface="Arial" panose="020B0604020202020204" pitchFamily="34" charset="0"/>
              </a:rPr>
              <a:t>February 2023 Ridership Report</a:t>
            </a:r>
          </a:p>
          <a:p>
            <a:pPr>
              <a:lnSpc>
                <a:spcPts val="3500"/>
              </a:lnSpc>
            </a:pPr>
            <a:r>
              <a:rPr lang="en-US" sz="2100" b="1" dirty="0">
                <a:solidFill>
                  <a:schemeClr val="accent4"/>
                </a:solidFill>
                <a:latin typeface="Montserrat ExtraBold" panose="00000900000000000000" pitchFamily="2" charset="0"/>
                <a:cs typeface="Arial" panose="020B0604020202020204" pitchFamily="34" charset="0"/>
              </a:rPr>
              <a:t>March 21, 2023 | Matt Moorman</a:t>
            </a:r>
          </a:p>
        </p:txBody>
      </p:sp>
    </p:spTree>
    <p:extLst>
      <p:ext uri="{BB962C8B-B14F-4D97-AF65-F5344CB8AC3E}">
        <p14:creationId xmlns:p14="http://schemas.microsoft.com/office/powerpoint/2010/main" val="889699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D13AA51-21A4-D5AA-796A-7C2803D1BB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635431"/>
              </p:ext>
            </p:extLst>
          </p:nvPr>
        </p:nvGraphicFramePr>
        <p:xfrm>
          <a:off x="3526994" y="5449455"/>
          <a:ext cx="4800631" cy="697249"/>
        </p:xfrm>
        <a:graphic>
          <a:graphicData uri="http://schemas.openxmlformats.org/drawingml/2006/table">
            <a:tbl>
              <a:tblPr firstRow="1" bandRow="1"/>
              <a:tblGrid>
                <a:gridCol w="1143000">
                  <a:extLst>
                    <a:ext uri="{9D8B030D-6E8A-4147-A177-3AD203B41FA5}">
                      <a16:colId xmlns:a16="http://schemas.microsoft.com/office/drawing/2014/main" val="3092453728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682901887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770155626"/>
                    </a:ext>
                  </a:extLst>
                </a:gridCol>
                <a:gridCol w="1460531">
                  <a:extLst>
                    <a:ext uri="{9D8B030D-6E8A-4147-A177-3AD203B41FA5}">
                      <a16:colId xmlns:a16="http://schemas.microsoft.com/office/drawing/2014/main" val="226952789"/>
                    </a:ext>
                  </a:extLst>
                </a:gridCol>
              </a:tblGrid>
              <a:tr h="401974"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Actual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 Trips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Pct. Of Trips Operated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79963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Missed Trips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031430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DEB14CC-F2B3-9197-B716-8DD5B20AE9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7658975"/>
              </p:ext>
            </p:extLst>
          </p:nvPr>
        </p:nvGraphicFramePr>
        <p:xfrm>
          <a:off x="419100" y="363238"/>
          <a:ext cx="11268075" cy="49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43FAB2C-B874-B838-0FE4-40ADC604C357}"/>
              </a:ext>
            </a:extLst>
          </p:cNvPr>
          <p:cNvCxnSpPr>
            <a:cxnSpLocks/>
          </p:cNvCxnSpPr>
          <p:nvPr/>
        </p:nvCxnSpPr>
        <p:spPr>
          <a:xfrm flipV="1">
            <a:off x="5489639" y="1104900"/>
            <a:ext cx="0" cy="3810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526584-D049-68D6-DF6F-3C15AB82E0A6}"/>
              </a:ext>
            </a:extLst>
          </p:cNvPr>
          <p:cNvCxnSpPr>
            <a:cxnSpLocks/>
          </p:cNvCxnSpPr>
          <p:nvPr/>
        </p:nvCxnSpPr>
        <p:spPr>
          <a:xfrm flipV="1">
            <a:off x="10823639" y="1104900"/>
            <a:ext cx="0" cy="3810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824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1F62D70-9B2C-FB35-0E8B-CD7064817C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686942"/>
              </p:ext>
            </p:extLst>
          </p:nvPr>
        </p:nvGraphicFramePr>
        <p:xfrm>
          <a:off x="276225" y="200025"/>
          <a:ext cx="11591925" cy="627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05687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4623C72-5D51-1025-5897-23EA3A90A7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2042715"/>
              </p:ext>
            </p:extLst>
          </p:nvPr>
        </p:nvGraphicFramePr>
        <p:xfrm>
          <a:off x="323849" y="200025"/>
          <a:ext cx="11553825" cy="627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22287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1C3783-5218-C244-75B1-EB968F402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7426" cy="68549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078D5B-75D4-E1F2-4280-78B8A295E78A}"/>
              </a:ext>
            </a:extLst>
          </p:cNvPr>
          <p:cNvSpPr txBox="1"/>
          <p:nvPr/>
        </p:nvSpPr>
        <p:spPr>
          <a:xfrm>
            <a:off x="4441371" y="0"/>
            <a:ext cx="7345245" cy="6854952"/>
          </a:xfrm>
          <a:prstGeom prst="rect">
            <a:avLst/>
          </a:prstGeom>
          <a:noFill/>
        </p:spPr>
        <p:txBody>
          <a:bodyPr wrap="square" lIns="0" tIns="228600" rIns="0" bIns="228600" rtlCol="0" anchor="ctr" anchorCtr="0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ontserrat ExtraBold" panose="00000900000000000000" pitchFamily="2" charset="0"/>
                <a:cs typeface="Arial" panose="020B0604020202020204" pitchFamily="34" charset="0"/>
              </a:rPr>
              <a:t>ACCESS Ridership</a:t>
            </a:r>
          </a:p>
        </p:txBody>
      </p:sp>
    </p:spTree>
    <p:extLst>
      <p:ext uri="{BB962C8B-B14F-4D97-AF65-F5344CB8AC3E}">
        <p14:creationId xmlns:p14="http://schemas.microsoft.com/office/powerpoint/2010/main" val="122094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D110767-B376-EEE7-AA9F-B08F7C65D9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85311"/>
              </p:ext>
            </p:extLst>
          </p:nvPr>
        </p:nvGraphicFramePr>
        <p:xfrm>
          <a:off x="3012476" y="5070524"/>
          <a:ext cx="6564143" cy="1408657"/>
        </p:xfrm>
        <a:graphic>
          <a:graphicData uri="http://schemas.openxmlformats.org/drawingml/2006/table">
            <a:tbl>
              <a:tblPr/>
              <a:tblGrid>
                <a:gridCol w="1408800">
                  <a:extLst>
                    <a:ext uri="{9D8B030D-6E8A-4147-A177-3AD203B41FA5}">
                      <a16:colId xmlns:a16="http://schemas.microsoft.com/office/drawing/2014/main" val="2395140967"/>
                    </a:ext>
                  </a:extLst>
                </a:gridCol>
                <a:gridCol w="1081549">
                  <a:extLst>
                    <a:ext uri="{9D8B030D-6E8A-4147-A177-3AD203B41FA5}">
                      <a16:colId xmlns:a16="http://schemas.microsoft.com/office/drawing/2014/main" val="1658810283"/>
                    </a:ext>
                  </a:extLst>
                </a:gridCol>
                <a:gridCol w="943896">
                  <a:extLst>
                    <a:ext uri="{9D8B030D-6E8A-4147-A177-3AD203B41FA5}">
                      <a16:colId xmlns:a16="http://schemas.microsoft.com/office/drawing/2014/main" val="683806811"/>
                    </a:ext>
                  </a:extLst>
                </a:gridCol>
                <a:gridCol w="1022555">
                  <a:extLst>
                    <a:ext uri="{9D8B030D-6E8A-4147-A177-3AD203B41FA5}">
                      <a16:colId xmlns:a16="http://schemas.microsoft.com/office/drawing/2014/main" val="295679379"/>
                    </a:ext>
                  </a:extLst>
                </a:gridCol>
                <a:gridCol w="1022555">
                  <a:extLst>
                    <a:ext uri="{9D8B030D-6E8A-4147-A177-3AD203B41FA5}">
                      <a16:colId xmlns:a16="http://schemas.microsoft.com/office/drawing/2014/main" val="4070789109"/>
                    </a:ext>
                  </a:extLst>
                </a:gridCol>
                <a:gridCol w="1084788">
                  <a:extLst>
                    <a:ext uri="{9D8B030D-6E8A-4147-A177-3AD203B41FA5}">
                      <a16:colId xmlns:a16="http://schemas.microsoft.com/office/drawing/2014/main" val="168764012"/>
                    </a:ext>
                  </a:extLst>
                </a:gridCol>
              </a:tblGrid>
              <a:tr h="34013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Jan 2023 Ridership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Jan 2023 Budget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Budget Variance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Jan 2022 Ridership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Jan 22- Jan 23 Variance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14379"/>
                  </a:ext>
                </a:extLst>
              </a:tr>
              <a:tr h="216464">
                <a:tc>
                  <a:txBody>
                    <a:bodyPr/>
                    <a:lstStyle/>
                    <a:p>
                      <a:pPr marL="117475" indent="0"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14,063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12,054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11,682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888465"/>
                  </a:ext>
                </a:extLst>
              </a:tr>
              <a:tr h="205119">
                <a:tc>
                  <a:txBody>
                    <a:bodyPr/>
                    <a:lstStyle/>
                    <a:p>
                      <a:pPr marL="117475" indent="0"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Weekday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12,862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10,820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09210"/>
                  </a:ext>
                </a:extLst>
              </a:tr>
              <a:tr h="205119">
                <a:tc>
                  <a:txBody>
                    <a:bodyPr/>
                    <a:lstStyle/>
                    <a:p>
                      <a:pPr marL="117475" indent="0"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Saturday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83047"/>
                  </a:ext>
                </a:extLst>
              </a:tr>
              <a:tr h="201551">
                <a:tc>
                  <a:txBody>
                    <a:bodyPr/>
                    <a:lstStyle/>
                    <a:p>
                      <a:pPr marL="117475" indent="0"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Sunday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835252"/>
                  </a:ext>
                </a:extLst>
              </a:tr>
              <a:tr h="205119">
                <a:tc>
                  <a:txBody>
                    <a:bodyPr/>
                    <a:lstStyle/>
                    <a:p>
                      <a:pPr marL="58738" indent="0"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(Year-to-Date)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14,063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12,054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11,682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186136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C3342B7-2C8D-AA04-F31E-4F867338CA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247482"/>
              </p:ext>
            </p:extLst>
          </p:nvPr>
        </p:nvGraphicFramePr>
        <p:xfrm>
          <a:off x="276371" y="251395"/>
          <a:ext cx="11582254" cy="4634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31969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B31A663-AB73-4E0C-269A-F843319DA7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94597"/>
              </p:ext>
            </p:extLst>
          </p:nvPr>
        </p:nvGraphicFramePr>
        <p:xfrm>
          <a:off x="295275" y="123995"/>
          <a:ext cx="11563350" cy="6355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2F236FA-F8E6-39FD-0D56-F5B82EA4F9D5}"/>
              </a:ext>
            </a:extLst>
          </p:cNvPr>
          <p:cNvCxnSpPr>
            <a:cxnSpLocks/>
          </p:cNvCxnSpPr>
          <p:nvPr/>
        </p:nvCxnSpPr>
        <p:spPr>
          <a:xfrm flipV="1">
            <a:off x="3562688" y="876300"/>
            <a:ext cx="0" cy="518945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7E945C-E2E4-C144-5EDB-E5DE4E76CE56}"/>
              </a:ext>
            </a:extLst>
          </p:cNvPr>
          <p:cNvCxnSpPr>
            <a:cxnSpLocks/>
          </p:cNvCxnSpPr>
          <p:nvPr/>
        </p:nvCxnSpPr>
        <p:spPr>
          <a:xfrm flipV="1">
            <a:off x="6220163" y="876300"/>
            <a:ext cx="0" cy="518945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784F4F6-D188-70C6-85B3-AF9921B88FAA}"/>
              </a:ext>
            </a:extLst>
          </p:cNvPr>
          <p:cNvCxnSpPr>
            <a:cxnSpLocks/>
          </p:cNvCxnSpPr>
          <p:nvPr/>
        </p:nvCxnSpPr>
        <p:spPr>
          <a:xfrm flipV="1">
            <a:off x="8887163" y="876300"/>
            <a:ext cx="0" cy="518945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665A7CF-2136-8C0C-A02B-26FE2211847E}"/>
              </a:ext>
            </a:extLst>
          </p:cNvPr>
          <p:cNvCxnSpPr>
            <a:cxnSpLocks/>
          </p:cNvCxnSpPr>
          <p:nvPr/>
        </p:nvCxnSpPr>
        <p:spPr>
          <a:xfrm flipV="1">
            <a:off x="11563688" y="876300"/>
            <a:ext cx="0" cy="518945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854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B22F06E-EB46-4A01-8711-45FBEEDAB4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1490554"/>
              </p:ext>
            </p:extLst>
          </p:nvPr>
        </p:nvGraphicFramePr>
        <p:xfrm>
          <a:off x="304800" y="261257"/>
          <a:ext cx="11480800" cy="6051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96714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235356E-8D7F-2E2A-73C2-70177434A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191852"/>
              </p:ext>
            </p:extLst>
          </p:nvPr>
        </p:nvGraphicFramePr>
        <p:xfrm>
          <a:off x="3574905" y="5036080"/>
          <a:ext cx="5411779" cy="1317243"/>
        </p:xfrm>
        <a:graphic>
          <a:graphicData uri="http://schemas.openxmlformats.org/drawingml/2006/table">
            <a:tbl>
              <a:tblPr firstRow="1" bandRow="1"/>
              <a:tblGrid>
                <a:gridCol w="1964526">
                  <a:extLst>
                    <a:ext uri="{9D8B030D-6E8A-4147-A177-3AD203B41FA5}">
                      <a16:colId xmlns:a16="http://schemas.microsoft.com/office/drawing/2014/main" val="441950943"/>
                    </a:ext>
                  </a:extLst>
                </a:gridCol>
                <a:gridCol w="1248697">
                  <a:extLst>
                    <a:ext uri="{9D8B030D-6E8A-4147-A177-3AD203B41FA5}">
                      <a16:colId xmlns:a16="http://schemas.microsoft.com/office/drawing/2014/main" val="568132795"/>
                    </a:ext>
                  </a:extLst>
                </a:gridCol>
                <a:gridCol w="1179871">
                  <a:extLst>
                    <a:ext uri="{9D8B030D-6E8A-4147-A177-3AD203B41FA5}">
                      <a16:colId xmlns:a16="http://schemas.microsoft.com/office/drawing/2014/main" val="909436424"/>
                    </a:ext>
                  </a:extLst>
                </a:gridCol>
                <a:gridCol w="1018685">
                  <a:extLst>
                    <a:ext uri="{9D8B030D-6E8A-4147-A177-3AD203B41FA5}">
                      <a16:colId xmlns:a16="http://schemas.microsoft.com/office/drawing/2014/main" val="2390031077"/>
                    </a:ext>
                  </a:extLst>
                </a:gridCol>
              </a:tblGrid>
              <a:tr h="3339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Access Service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Jan 2023 Actual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Jan 2023 KPI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Variance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948504"/>
                  </a:ext>
                </a:extLst>
              </a:tr>
              <a:tr h="259704">
                <a:tc>
                  <a:txBody>
                    <a:bodyPr/>
                    <a:lstStyle/>
                    <a:p>
                      <a:pPr marL="58738" indent="0"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Cost Per Passenger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$53.90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$55.00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-$1.10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070798"/>
                  </a:ext>
                </a:extLst>
              </a:tr>
              <a:tr h="259704">
                <a:tc>
                  <a:txBody>
                    <a:bodyPr/>
                    <a:lstStyle/>
                    <a:p>
                      <a:pPr marL="58738" indent="0"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On-Time Performance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91.5%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-2.5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752797"/>
                  </a:ext>
                </a:extLst>
              </a:tr>
              <a:tr h="259704">
                <a:tc>
                  <a:txBody>
                    <a:bodyPr/>
                    <a:lstStyle/>
                    <a:p>
                      <a:pPr marL="58738" indent="0"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Passengers Per Hour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772288"/>
                  </a:ext>
                </a:extLst>
              </a:tr>
              <a:tr h="204224">
                <a:tc>
                  <a:txBody>
                    <a:bodyPr/>
                    <a:lstStyle/>
                    <a:p>
                      <a:pPr marL="58738" indent="0"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Cost Recovery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344157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D9E8EE9-D2A3-4581-92A6-EBED83E614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6070835"/>
              </p:ext>
            </p:extLst>
          </p:nvPr>
        </p:nvGraphicFramePr>
        <p:xfrm>
          <a:off x="274916" y="314628"/>
          <a:ext cx="5716865" cy="4721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7693778-C9A2-415A-AC7A-578089B252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7804489"/>
              </p:ext>
            </p:extLst>
          </p:nvPr>
        </p:nvGraphicFramePr>
        <p:xfrm>
          <a:off x="6096000" y="314628"/>
          <a:ext cx="5716865" cy="472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04143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CFF526-C2AA-2878-A56A-935F2445B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"/>
            <a:ext cx="12192000" cy="6851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078D5B-75D4-E1F2-4280-78B8A295E78A}"/>
              </a:ext>
            </a:extLst>
          </p:cNvPr>
          <p:cNvSpPr txBox="1"/>
          <p:nvPr/>
        </p:nvSpPr>
        <p:spPr>
          <a:xfrm>
            <a:off x="4421171" y="3048"/>
            <a:ext cx="7487993" cy="6854952"/>
          </a:xfrm>
          <a:prstGeom prst="rect">
            <a:avLst/>
          </a:prstGeom>
          <a:noFill/>
        </p:spPr>
        <p:txBody>
          <a:bodyPr wrap="square" lIns="0" tIns="228600" rIns="0" bIns="228600" rtlCol="0" anchor="ctr" anchorCtr="0">
            <a:noAutofit/>
          </a:bodyPr>
          <a:lstStyle/>
          <a:p>
            <a:pPr>
              <a:lnSpc>
                <a:spcPts val="3500"/>
              </a:lnSpc>
            </a:pPr>
            <a:r>
              <a:rPr lang="en-US" sz="3600" b="1" dirty="0">
                <a:solidFill>
                  <a:schemeClr val="bg1"/>
                </a:solidFill>
                <a:latin typeface="Montserrat ExtraBold" panose="00000900000000000000" pitchFamily="2" charset="0"/>
                <a:cs typeface="Arial" panose="020B0604020202020204" pitchFamily="34" charset="0"/>
              </a:rPr>
              <a:t>Route Level KPIs</a:t>
            </a:r>
          </a:p>
        </p:txBody>
      </p:sp>
    </p:spTree>
    <p:extLst>
      <p:ext uri="{BB962C8B-B14F-4D97-AF65-F5344CB8AC3E}">
        <p14:creationId xmlns:p14="http://schemas.microsoft.com/office/powerpoint/2010/main" val="1801158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6E368CE-4758-E217-D648-45235EDCAC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158498"/>
              </p:ext>
            </p:extLst>
          </p:nvPr>
        </p:nvGraphicFramePr>
        <p:xfrm>
          <a:off x="381000" y="323849"/>
          <a:ext cx="11410950" cy="606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47184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199EE6-9B41-31CB-0F99-080ADDBCD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2" cy="68519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078D5B-75D4-E1F2-4280-78B8A295E78A}"/>
              </a:ext>
            </a:extLst>
          </p:cNvPr>
          <p:cNvSpPr txBox="1"/>
          <p:nvPr/>
        </p:nvSpPr>
        <p:spPr>
          <a:xfrm>
            <a:off x="4855464" y="0"/>
            <a:ext cx="6931152" cy="6854952"/>
          </a:xfrm>
          <a:prstGeom prst="rect">
            <a:avLst/>
          </a:prstGeom>
          <a:noFill/>
        </p:spPr>
        <p:txBody>
          <a:bodyPr wrap="square" lIns="0" tIns="228600" rIns="0" bIns="228600" rtlCol="0" anchor="ctr" anchorCtr="0">
            <a:noAutofit/>
          </a:bodyPr>
          <a:lstStyle/>
          <a:p>
            <a:pPr>
              <a:lnSpc>
                <a:spcPts val="3500"/>
              </a:lnSpc>
            </a:pPr>
            <a:r>
              <a:rPr lang="en-US" sz="3600" b="1" dirty="0">
                <a:solidFill>
                  <a:schemeClr val="bg1"/>
                </a:solidFill>
                <a:latin typeface="Montserrat ExtraBold" panose="00000900000000000000" pitchFamily="2" charset="0"/>
                <a:cs typeface="Arial" panose="020B0604020202020204" pitchFamily="34" charset="0"/>
              </a:rPr>
              <a:t>Fixed-Route Ridership</a:t>
            </a:r>
            <a:endParaRPr lang="en-US" sz="5400" b="1" dirty="0">
              <a:solidFill>
                <a:schemeClr val="bg1"/>
              </a:solidFill>
              <a:latin typeface="Montserrat ExtraBold" panose="000009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82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71CE07B-BF41-2D74-4EC7-B07CDEF61F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264920"/>
              </p:ext>
            </p:extLst>
          </p:nvPr>
        </p:nvGraphicFramePr>
        <p:xfrm>
          <a:off x="1206629" y="342900"/>
          <a:ext cx="9778742" cy="3173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62FC853-81EB-4262-B0AE-C9E867A356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2307001"/>
              </p:ext>
            </p:extLst>
          </p:nvPr>
        </p:nvGraphicFramePr>
        <p:xfrm>
          <a:off x="1206629" y="3448049"/>
          <a:ext cx="9778742" cy="3031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97028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A88066C-C790-D3FF-687E-187317D1CA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5156805"/>
              </p:ext>
            </p:extLst>
          </p:nvPr>
        </p:nvGraphicFramePr>
        <p:xfrm>
          <a:off x="1108197" y="487346"/>
          <a:ext cx="9977723" cy="2941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1C19347-E0A2-469C-88D6-E526C19E9E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2374127"/>
              </p:ext>
            </p:extLst>
          </p:nvPr>
        </p:nvGraphicFramePr>
        <p:xfrm>
          <a:off x="1108196" y="3582490"/>
          <a:ext cx="997772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20884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9BE1B0A-5CCF-0760-DE77-B884F9457C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1108957"/>
              </p:ext>
            </p:extLst>
          </p:nvPr>
        </p:nvGraphicFramePr>
        <p:xfrm>
          <a:off x="1082968" y="304888"/>
          <a:ext cx="10191512" cy="3124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87F6D5C-46FA-4D76-9B81-1FB65EB331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4490827"/>
              </p:ext>
            </p:extLst>
          </p:nvPr>
        </p:nvGraphicFramePr>
        <p:xfrm>
          <a:off x="1082967" y="3333750"/>
          <a:ext cx="10191511" cy="3219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74731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50F1B8-27A2-C7FD-3BF7-6DCF08C2A7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E7FA17-BCC7-3EB9-CE1D-4F0B498D5D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BB91C7D-B920-B49C-AABB-D0524412C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774328"/>
              </p:ext>
            </p:extLst>
          </p:nvPr>
        </p:nvGraphicFramePr>
        <p:xfrm>
          <a:off x="2191208" y="4768160"/>
          <a:ext cx="8223463" cy="1628522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154070">
                  <a:extLst>
                    <a:ext uri="{9D8B030D-6E8A-4147-A177-3AD203B41FA5}">
                      <a16:colId xmlns:a16="http://schemas.microsoft.com/office/drawing/2014/main" val="1576735092"/>
                    </a:ext>
                  </a:extLst>
                </a:gridCol>
                <a:gridCol w="953729">
                  <a:extLst>
                    <a:ext uri="{9D8B030D-6E8A-4147-A177-3AD203B41FA5}">
                      <a16:colId xmlns:a16="http://schemas.microsoft.com/office/drawing/2014/main" val="1511864455"/>
                    </a:ext>
                  </a:extLst>
                </a:gridCol>
                <a:gridCol w="963561">
                  <a:extLst>
                    <a:ext uri="{9D8B030D-6E8A-4147-A177-3AD203B41FA5}">
                      <a16:colId xmlns:a16="http://schemas.microsoft.com/office/drawing/2014/main" val="4122470506"/>
                    </a:ext>
                  </a:extLst>
                </a:gridCol>
                <a:gridCol w="1002891">
                  <a:extLst>
                    <a:ext uri="{9D8B030D-6E8A-4147-A177-3AD203B41FA5}">
                      <a16:colId xmlns:a16="http://schemas.microsoft.com/office/drawing/2014/main" val="348197702"/>
                    </a:ext>
                  </a:extLst>
                </a:gridCol>
                <a:gridCol w="1012722">
                  <a:extLst>
                    <a:ext uri="{9D8B030D-6E8A-4147-A177-3AD203B41FA5}">
                      <a16:colId xmlns:a16="http://schemas.microsoft.com/office/drawing/2014/main" val="341731273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801420886"/>
                    </a:ext>
                  </a:extLst>
                </a:gridCol>
                <a:gridCol w="1022555">
                  <a:extLst>
                    <a:ext uri="{9D8B030D-6E8A-4147-A177-3AD203B41FA5}">
                      <a16:colId xmlns:a16="http://schemas.microsoft.com/office/drawing/2014/main" val="1837291054"/>
                    </a:ext>
                  </a:extLst>
                </a:gridCol>
                <a:gridCol w="1199535">
                  <a:extLst>
                    <a:ext uri="{9D8B030D-6E8A-4147-A177-3AD203B41FA5}">
                      <a16:colId xmlns:a16="http://schemas.microsoft.com/office/drawing/2014/main" val="439891337"/>
                    </a:ext>
                  </a:extLst>
                </a:gridCol>
              </a:tblGrid>
              <a:tr h="25287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Service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Feb-23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Feb-22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872578"/>
                  </a:ext>
                </a:extLst>
              </a:tr>
              <a:tr h="4046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Ridership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Budget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Budget Variance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 Budget Variance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Ridership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2022 Variance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  Variance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188015"/>
                  </a:ext>
                </a:extLst>
              </a:tr>
              <a:tr h="242761">
                <a:tc>
                  <a:txBody>
                    <a:bodyPr/>
                    <a:lstStyle/>
                    <a:p>
                      <a:pPr marL="58738" indent="0" algn="l" rtl="0" fontAlgn="ctr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Local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978,586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828,589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149,997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18.1%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638,233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340,353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53.3%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6899664"/>
                  </a:ext>
                </a:extLst>
              </a:tr>
              <a:tr h="242761">
                <a:tc>
                  <a:txBody>
                    <a:bodyPr/>
                    <a:lstStyle/>
                    <a:p>
                      <a:pPr marL="58738" indent="0" algn="l" rtl="0" fontAlgn="ctr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Express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C2D1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24,954</a:t>
                      </a:r>
                    </a:p>
                  </a:txBody>
                  <a:tcPr marL="7620" marR="7620" marT="7620" marB="0" anchor="ctr">
                    <a:solidFill>
                      <a:srgbClr val="C2D1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18,904</a:t>
                      </a:r>
                    </a:p>
                  </a:txBody>
                  <a:tcPr marL="7620" marR="7620" marT="7620" marB="0" anchor="ctr">
                    <a:solidFill>
                      <a:srgbClr val="C2D1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6,050</a:t>
                      </a:r>
                    </a:p>
                  </a:txBody>
                  <a:tcPr marL="7620" marR="7620" marT="7620" marB="0" anchor="ctr">
                    <a:solidFill>
                      <a:srgbClr val="C2D1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32.0%</a:t>
                      </a:r>
                    </a:p>
                  </a:txBody>
                  <a:tcPr marL="7620" marR="7620" marT="7620" marB="0" anchor="ctr">
                    <a:solidFill>
                      <a:srgbClr val="C2D1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16,964</a:t>
                      </a:r>
                    </a:p>
                  </a:txBody>
                  <a:tcPr marL="7620" marR="7620" marT="7620" marB="0" anchor="ctr">
                    <a:solidFill>
                      <a:srgbClr val="C2D1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7,990</a:t>
                      </a:r>
                    </a:p>
                  </a:txBody>
                  <a:tcPr marL="7620" marR="7620" marT="7620" marB="0" anchor="ctr">
                    <a:solidFill>
                      <a:srgbClr val="C2D1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47.1%</a:t>
                      </a:r>
                    </a:p>
                  </a:txBody>
                  <a:tcPr marL="7620" marR="7620" marT="7620" marB="0" anchor="ctr">
                    <a:solidFill>
                      <a:srgbClr val="C2D1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430895"/>
                  </a:ext>
                </a:extLst>
              </a:tr>
              <a:tr h="242761">
                <a:tc>
                  <a:txBody>
                    <a:bodyPr/>
                    <a:lstStyle/>
                    <a:p>
                      <a:pPr marL="58738" indent="0" algn="l" rtl="0" fontAlgn="ctr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1,003,540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847,493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156,047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18.4%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655,187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348,353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53.2%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4839321"/>
                  </a:ext>
                </a:extLst>
              </a:tr>
              <a:tr h="242761">
                <a:tc>
                  <a:txBody>
                    <a:bodyPr/>
                    <a:lstStyle/>
                    <a:p>
                      <a:pPr marL="58738" indent="0" algn="l" rtl="0" fontAlgn="ctr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 (YTD)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C2D1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2,032,246</a:t>
                      </a:r>
                    </a:p>
                  </a:txBody>
                  <a:tcPr marL="7620" marR="7620" marT="7620" marB="0" anchor="ctr">
                    <a:solidFill>
                      <a:srgbClr val="C2D1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1,817,159</a:t>
                      </a:r>
                    </a:p>
                  </a:txBody>
                  <a:tcPr marL="7620" marR="7620" marT="7620" marB="0" anchor="ctr">
                    <a:solidFill>
                      <a:srgbClr val="C2D1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215,087</a:t>
                      </a:r>
                    </a:p>
                  </a:txBody>
                  <a:tcPr marL="7620" marR="7620" marT="7620" marB="0" anchor="ctr">
                    <a:solidFill>
                      <a:srgbClr val="C2D1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11.8%</a:t>
                      </a:r>
                    </a:p>
                  </a:txBody>
                  <a:tcPr marL="7620" marR="7620" marT="7620" marB="0" anchor="ctr">
                    <a:solidFill>
                      <a:srgbClr val="C2D1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1,269,216</a:t>
                      </a:r>
                    </a:p>
                  </a:txBody>
                  <a:tcPr marL="7620" marR="7620" marT="7620" marB="0" anchor="ctr">
                    <a:solidFill>
                      <a:srgbClr val="C2D1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763,030</a:t>
                      </a:r>
                    </a:p>
                  </a:txBody>
                  <a:tcPr marL="7620" marR="7620" marT="7620" marB="0" anchor="ctr">
                    <a:solidFill>
                      <a:srgbClr val="C2D1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60.1%</a:t>
                      </a:r>
                    </a:p>
                  </a:txBody>
                  <a:tcPr marL="7620" marR="7620" marT="7620" marB="0" anchor="ctr">
                    <a:solidFill>
                      <a:srgbClr val="C2D1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401890"/>
                  </a:ext>
                </a:extLst>
              </a:tr>
            </a:tbl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3878065D-023F-3891-0593-652FCE39F4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123392"/>
              </p:ext>
            </p:extLst>
          </p:nvPr>
        </p:nvGraphicFramePr>
        <p:xfrm>
          <a:off x="266701" y="228600"/>
          <a:ext cx="11553824" cy="4539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10318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8AAC102D-CD27-9C96-5F4A-0953C97AF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3743155"/>
              </p:ext>
            </p:extLst>
          </p:nvPr>
        </p:nvGraphicFramePr>
        <p:xfrm>
          <a:off x="190500" y="256598"/>
          <a:ext cx="11801476" cy="6222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07D1E81-B718-F503-145E-D4E963B410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4305DD-DA6B-0311-9C11-0F30B0200C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CC9A41B-DBF3-42E3-7B19-99177E2016E8}"/>
              </a:ext>
            </a:extLst>
          </p:cNvPr>
          <p:cNvCxnSpPr>
            <a:cxnSpLocks/>
          </p:cNvCxnSpPr>
          <p:nvPr/>
        </p:nvCxnSpPr>
        <p:spPr>
          <a:xfrm flipV="1">
            <a:off x="3373141" y="1009650"/>
            <a:ext cx="0" cy="50673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1DB3DC7-162D-50A6-5C87-63F6A9B1A349}"/>
              </a:ext>
            </a:extLst>
          </p:cNvPr>
          <p:cNvCxnSpPr>
            <a:cxnSpLocks/>
          </p:cNvCxnSpPr>
          <p:nvPr/>
        </p:nvCxnSpPr>
        <p:spPr>
          <a:xfrm flipV="1">
            <a:off x="6078241" y="1009650"/>
            <a:ext cx="0" cy="50673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7A7B3C0-D822-5FC8-C990-ED2468E4D65A}"/>
              </a:ext>
            </a:extLst>
          </p:cNvPr>
          <p:cNvCxnSpPr>
            <a:cxnSpLocks/>
          </p:cNvCxnSpPr>
          <p:nvPr/>
        </p:nvCxnSpPr>
        <p:spPr>
          <a:xfrm flipV="1">
            <a:off x="8773816" y="1009650"/>
            <a:ext cx="0" cy="50673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F63A18E-793E-7F29-DADF-0C1A8210C39D}"/>
              </a:ext>
            </a:extLst>
          </p:cNvPr>
          <p:cNvCxnSpPr>
            <a:cxnSpLocks/>
          </p:cNvCxnSpPr>
          <p:nvPr/>
        </p:nvCxnSpPr>
        <p:spPr>
          <a:xfrm flipV="1">
            <a:off x="11469391" y="1009650"/>
            <a:ext cx="0" cy="50673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105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E11EB7-2A1D-04AF-32CF-DC214B1B7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4624"/>
            <a:ext cx="12192000" cy="37687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7D1E81-B718-F503-145E-D4E963B410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4305DD-DA6B-0311-9C11-0F30B0200C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DEAAE8-811B-AF99-F36B-E25BDF7BAC0F}"/>
              </a:ext>
            </a:extLst>
          </p:cNvPr>
          <p:cNvSpPr txBox="1"/>
          <p:nvPr/>
        </p:nvSpPr>
        <p:spPr>
          <a:xfrm>
            <a:off x="1219201" y="245251"/>
            <a:ext cx="89080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How SORTA’s Ridership Compares to the Rest of the Nation</a:t>
            </a:r>
          </a:p>
          <a:p>
            <a:pPr algn="ctr"/>
            <a:r>
              <a:rPr lang="en-US" sz="1400" b="1" dirty="0">
                <a:solidFill>
                  <a:schemeClr val="accent1"/>
                </a:solidFill>
              </a:rPr>
              <a:t>(*from APTA Transit App)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7E960E-5DFA-9BFB-3FC0-FD1D12147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7482" y="3115733"/>
            <a:ext cx="2968578" cy="150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07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8756C9F-5E31-2357-2941-9E6B4354B7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1851250"/>
              </p:ext>
            </p:extLst>
          </p:nvPr>
        </p:nvGraphicFramePr>
        <p:xfrm>
          <a:off x="116330" y="361951"/>
          <a:ext cx="11959340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127585B-5F23-4DAA-365C-10F592AE87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0000"/>
          </a:blip>
          <a:srcRect b="57905"/>
          <a:stretch/>
        </p:blipFill>
        <p:spPr>
          <a:xfrm>
            <a:off x="0" y="6446348"/>
            <a:ext cx="12192000" cy="374467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B2538E4-6366-E398-AECB-D09BC63B67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315993"/>
              </p:ext>
            </p:extLst>
          </p:nvPr>
        </p:nvGraphicFramePr>
        <p:xfrm>
          <a:off x="3122050" y="5116945"/>
          <a:ext cx="6307086" cy="1309735"/>
        </p:xfrm>
        <a:graphic>
          <a:graphicData uri="http://schemas.openxmlformats.org/drawingml/2006/table">
            <a:tbl>
              <a:tblPr firstRow="1" bandRow="1"/>
              <a:tblGrid>
                <a:gridCol w="1117908">
                  <a:extLst>
                    <a:ext uri="{9D8B030D-6E8A-4147-A177-3AD203B41FA5}">
                      <a16:colId xmlns:a16="http://schemas.microsoft.com/office/drawing/2014/main" val="2329474664"/>
                    </a:ext>
                  </a:extLst>
                </a:gridCol>
                <a:gridCol w="990804">
                  <a:extLst>
                    <a:ext uri="{9D8B030D-6E8A-4147-A177-3AD203B41FA5}">
                      <a16:colId xmlns:a16="http://schemas.microsoft.com/office/drawing/2014/main" val="282410321"/>
                    </a:ext>
                  </a:extLst>
                </a:gridCol>
                <a:gridCol w="1140541">
                  <a:extLst>
                    <a:ext uri="{9D8B030D-6E8A-4147-A177-3AD203B41FA5}">
                      <a16:colId xmlns:a16="http://schemas.microsoft.com/office/drawing/2014/main" val="2185492195"/>
                    </a:ext>
                  </a:extLst>
                </a:gridCol>
                <a:gridCol w="884904">
                  <a:extLst>
                    <a:ext uri="{9D8B030D-6E8A-4147-A177-3AD203B41FA5}">
                      <a16:colId xmlns:a16="http://schemas.microsoft.com/office/drawing/2014/main" val="210586120"/>
                    </a:ext>
                  </a:extLst>
                </a:gridCol>
                <a:gridCol w="1002890">
                  <a:extLst>
                    <a:ext uri="{9D8B030D-6E8A-4147-A177-3AD203B41FA5}">
                      <a16:colId xmlns:a16="http://schemas.microsoft.com/office/drawing/2014/main" val="3657657532"/>
                    </a:ext>
                  </a:extLst>
                </a:gridCol>
                <a:gridCol w="1170039">
                  <a:extLst>
                    <a:ext uri="{9D8B030D-6E8A-4147-A177-3AD203B41FA5}">
                      <a16:colId xmlns:a16="http://schemas.microsoft.com/office/drawing/2014/main" val="1639526845"/>
                    </a:ext>
                  </a:extLst>
                </a:gridCol>
              </a:tblGrid>
              <a:tr h="4437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Service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Feb 2023 Avg Daily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Feb 2023 Avg Daily Budget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Budget Variance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Feb 2022 Avg Daily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Feb 22- Feb 23 Variance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160612"/>
                  </a:ext>
                </a:extLst>
              </a:tr>
              <a:tr h="288659">
                <a:tc>
                  <a:txBody>
                    <a:bodyPr/>
                    <a:lstStyle/>
                    <a:p>
                      <a:pPr marL="58738" indent="0"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WEEKDAY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42,647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36,703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28,290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50.7%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739821"/>
                  </a:ext>
                </a:extLst>
              </a:tr>
              <a:tr h="288659">
                <a:tc>
                  <a:txBody>
                    <a:bodyPr/>
                    <a:lstStyle/>
                    <a:p>
                      <a:pPr marL="58738" indent="0"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SATURDAY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21,527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16,115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33.6%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12,756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68.8%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191815"/>
                  </a:ext>
                </a:extLst>
              </a:tr>
              <a:tr h="288659">
                <a:tc>
                  <a:txBody>
                    <a:bodyPr/>
                    <a:lstStyle/>
                    <a:p>
                      <a:pPr marL="58738" indent="0"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SUNDAY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16,125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12,245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9,589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68.2%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3395155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E78E3CB5-316D-15A8-1919-B245C90AC4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8D4BD44-B1F7-CD5C-C61B-B52D86871C40}"/>
              </a:ext>
            </a:extLst>
          </p:cNvPr>
          <p:cNvCxnSpPr>
            <a:cxnSpLocks/>
          </p:cNvCxnSpPr>
          <p:nvPr/>
        </p:nvCxnSpPr>
        <p:spPr>
          <a:xfrm flipV="1">
            <a:off x="5783148" y="898525"/>
            <a:ext cx="0" cy="330835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A86413-41F9-CE56-2FC7-AF2782D2BF02}"/>
              </a:ext>
            </a:extLst>
          </p:cNvPr>
          <p:cNvCxnSpPr>
            <a:cxnSpLocks/>
          </p:cNvCxnSpPr>
          <p:nvPr/>
        </p:nvCxnSpPr>
        <p:spPr>
          <a:xfrm flipV="1">
            <a:off x="11215312" y="898525"/>
            <a:ext cx="0" cy="330835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610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487190-2BA1-5E06-6D47-34A14E254E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50A1B0D-4081-4845-E4FA-9A05A5509C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458260"/>
              </p:ext>
            </p:extLst>
          </p:nvPr>
        </p:nvGraphicFramePr>
        <p:xfrm>
          <a:off x="3043143" y="5255491"/>
          <a:ext cx="6148564" cy="866379"/>
        </p:xfrm>
        <a:graphic>
          <a:graphicData uri="http://schemas.openxmlformats.org/drawingml/2006/table">
            <a:tbl>
              <a:tblPr firstRow="1" bandRow="1"/>
              <a:tblGrid>
                <a:gridCol w="1863144">
                  <a:extLst>
                    <a:ext uri="{9D8B030D-6E8A-4147-A177-3AD203B41FA5}">
                      <a16:colId xmlns:a16="http://schemas.microsoft.com/office/drawing/2014/main" val="441950943"/>
                    </a:ext>
                  </a:extLst>
                </a:gridCol>
                <a:gridCol w="1592904">
                  <a:extLst>
                    <a:ext uri="{9D8B030D-6E8A-4147-A177-3AD203B41FA5}">
                      <a16:colId xmlns:a16="http://schemas.microsoft.com/office/drawing/2014/main" val="568132795"/>
                    </a:ext>
                  </a:extLst>
                </a:gridCol>
                <a:gridCol w="1513260">
                  <a:extLst>
                    <a:ext uri="{9D8B030D-6E8A-4147-A177-3AD203B41FA5}">
                      <a16:colId xmlns:a16="http://schemas.microsoft.com/office/drawing/2014/main" val="909436424"/>
                    </a:ext>
                  </a:extLst>
                </a:gridCol>
                <a:gridCol w="1179256">
                  <a:extLst>
                    <a:ext uri="{9D8B030D-6E8A-4147-A177-3AD203B41FA5}">
                      <a16:colId xmlns:a16="http://schemas.microsoft.com/office/drawing/2014/main" val="2390031077"/>
                    </a:ext>
                  </a:extLst>
                </a:gridCol>
              </a:tblGrid>
              <a:tr h="3348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Local Service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Feb 2023 Actual KPI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Feb 2023 Budget KPI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Variance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948504"/>
                  </a:ext>
                </a:extLst>
              </a:tr>
              <a:tr h="265482">
                <a:tc>
                  <a:txBody>
                    <a:bodyPr/>
                    <a:lstStyle/>
                    <a:p>
                      <a:pPr marL="58738" indent="0"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Passengers Per Hour (PPH)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070798"/>
                  </a:ext>
                </a:extLst>
              </a:tr>
              <a:tr h="266095">
                <a:tc>
                  <a:txBody>
                    <a:bodyPr/>
                    <a:lstStyle/>
                    <a:p>
                      <a:pPr marL="58738" indent="0"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Cost Recovery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34415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B5D88C3-4EB6-52E0-7BD0-25E28E21E4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7529" y="106260"/>
            <a:ext cx="862725" cy="257619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A7ED2B9-E171-666A-2A00-A8281F688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0717676"/>
              </p:ext>
            </p:extLst>
          </p:nvPr>
        </p:nvGraphicFramePr>
        <p:xfrm>
          <a:off x="237654" y="235068"/>
          <a:ext cx="5858345" cy="4581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7E27085-4100-CC68-7458-5C4AB2FF19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7307346"/>
              </p:ext>
            </p:extLst>
          </p:nvPr>
        </p:nvGraphicFramePr>
        <p:xfrm>
          <a:off x="6095998" y="235067"/>
          <a:ext cx="5858345" cy="4581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24500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4363DA-C277-3037-300B-6D7781D225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D0C9BDD-D870-CA59-3A64-B8D8C78CD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113240"/>
              </p:ext>
            </p:extLst>
          </p:nvPr>
        </p:nvGraphicFramePr>
        <p:xfrm>
          <a:off x="3059822" y="5217028"/>
          <a:ext cx="6072356" cy="886748"/>
        </p:xfrm>
        <a:graphic>
          <a:graphicData uri="http://schemas.openxmlformats.org/drawingml/2006/table">
            <a:tbl>
              <a:tblPr firstRow="1" bandRow="1"/>
              <a:tblGrid>
                <a:gridCol w="1840051">
                  <a:extLst>
                    <a:ext uri="{9D8B030D-6E8A-4147-A177-3AD203B41FA5}">
                      <a16:colId xmlns:a16="http://schemas.microsoft.com/office/drawing/2014/main" val="441950943"/>
                    </a:ext>
                  </a:extLst>
                </a:gridCol>
                <a:gridCol w="1573161">
                  <a:extLst>
                    <a:ext uri="{9D8B030D-6E8A-4147-A177-3AD203B41FA5}">
                      <a16:colId xmlns:a16="http://schemas.microsoft.com/office/drawing/2014/main" val="568132795"/>
                    </a:ext>
                  </a:extLst>
                </a:gridCol>
                <a:gridCol w="1494504">
                  <a:extLst>
                    <a:ext uri="{9D8B030D-6E8A-4147-A177-3AD203B41FA5}">
                      <a16:colId xmlns:a16="http://schemas.microsoft.com/office/drawing/2014/main" val="909436424"/>
                    </a:ext>
                  </a:extLst>
                </a:gridCol>
                <a:gridCol w="1164640">
                  <a:extLst>
                    <a:ext uri="{9D8B030D-6E8A-4147-A177-3AD203B41FA5}">
                      <a16:colId xmlns:a16="http://schemas.microsoft.com/office/drawing/2014/main" val="2390031077"/>
                    </a:ext>
                  </a:extLst>
                </a:gridCol>
              </a:tblGrid>
              <a:tr h="4043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Local Service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Feb 2023 Actual KPI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Feb 2023 Budget KPI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Variance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948504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marL="58738" indent="0"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Passengers Per Trip (PPT)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070798"/>
                  </a:ext>
                </a:extLst>
              </a:tr>
              <a:tr h="241460">
                <a:tc>
                  <a:txBody>
                    <a:bodyPr/>
                    <a:lstStyle/>
                    <a:p>
                      <a:pPr marL="58738" indent="0"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Cost Recovery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-15.0%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34415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27F8CD5-FC5E-7441-198A-12772AE6C1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7529" y="106260"/>
            <a:ext cx="862725" cy="257619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D9E0011-0F33-B5C8-B348-A567E4477D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0808803"/>
              </p:ext>
            </p:extLst>
          </p:nvPr>
        </p:nvGraphicFramePr>
        <p:xfrm>
          <a:off x="191745" y="363878"/>
          <a:ext cx="5784351" cy="4432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B35500B-CD1C-1A22-376F-C7E9BA4DFB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165259"/>
              </p:ext>
            </p:extLst>
          </p:nvPr>
        </p:nvGraphicFramePr>
        <p:xfrm>
          <a:off x="5976096" y="363877"/>
          <a:ext cx="6072356" cy="4432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33769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969E8D7-F913-9385-9ECF-A404C4F6E6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9619598"/>
              </p:ext>
            </p:extLst>
          </p:nvPr>
        </p:nvGraphicFramePr>
        <p:xfrm>
          <a:off x="342899" y="123995"/>
          <a:ext cx="11401425" cy="6355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16420BB-2C58-43C0-2B8C-8435BD6A1958}"/>
              </a:ext>
            </a:extLst>
          </p:cNvPr>
          <p:cNvCxnSpPr>
            <a:cxnSpLocks/>
          </p:cNvCxnSpPr>
          <p:nvPr/>
        </p:nvCxnSpPr>
        <p:spPr>
          <a:xfrm flipV="1">
            <a:off x="10197110" y="891822"/>
            <a:ext cx="0" cy="466231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39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33A1"/>
      </a:accent1>
      <a:accent2>
        <a:srgbClr val="2A75B0"/>
      </a:accent2>
      <a:accent3>
        <a:srgbClr val="68C9F2"/>
      </a:accent3>
      <a:accent4>
        <a:srgbClr val="C1D22F"/>
      </a:accent4>
      <a:accent5>
        <a:srgbClr val="F68924"/>
      </a:accent5>
      <a:accent6>
        <a:srgbClr val="DC6626"/>
      </a:accent6>
      <a:hlink>
        <a:srgbClr val="0033A1"/>
      </a:hlink>
      <a:folHlink>
        <a:srgbClr val="68C9F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00"/>
    </a:dk2>
    <a:lt2>
      <a:srgbClr val="FFFFFF"/>
    </a:lt2>
    <a:accent1>
      <a:srgbClr val="0033A1"/>
    </a:accent1>
    <a:accent2>
      <a:srgbClr val="2A75B0"/>
    </a:accent2>
    <a:accent3>
      <a:srgbClr val="68C9F2"/>
    </a:accent3>
    <a:accent4>
      <a:srgbClr val="C1D22F"/>
    </a:accent4>
    <a:accent5>
      <a:srgbClr val="F68924"/>
    </a:accent5>
    <a:accent6>
      <a:srgbClr val="DC6626"/>
    </a:accent6>
    <a:hlink>
      <a:srgbClr val="0033A1"/>
    </a:hlink>
    <a:folHlink>
      <a:srgbClr val="68C9F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00"/>
    </a:dk2>
    <a:lt2>
      <a:srgbClr val="FFFFFF"/>
    </a:lt2>
    <a:accent1>
      <a:srgbClr val="0033A1"/>
    </a:accent1>
    <a:accent2>
      <a:srgbClr val="2A75B0"/>
    </a:accent2>
    <a:accent3>
      <a:srgbClr val="68C9F2"/>
    </a:accent3>
    <a:accent4>
      <a:srgbClr val="C1D22F"/>
    </a:accent4>
    <a:accent5>
      <a:srgbClr val="F68924"/>
    </a:accent5>
    <a:accent6>
      <a:srgbClr val="DC6626"/>
    </a:accent6>
    <a:hlink>
      <a:srgbClr val="0033A1"/>
    </a:hlink>
    <a:folHlink>
      <a:srgbClr val="68C9F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00"/>
    </a:dk2>
    <a:lt2>
      <a:srgbClr val="FFFFFF"/>
    </a:lt2>
    <a:accent1>
      <a:srgbClr val="0033A1"/>
    </a:accent1>
    <a:accent2>
      <a:srgbClr val="2A75B0"/>
    </a:accent2>
    <a:accent3>
      <a:srgbClr val="68C9F2"/>
    </a:accent3>
    <a:accent4>
      <a:srgbClr val="C1D22F"/>
    </a:accent4>
    <a:accent5>
      <a:srgbClr val="F68924"/>
    </a:accent5>
    <a:accent6>
      <a:srgbClr val="DC6626"/>
    </a:accent6>
    <a:hlink>
      <a:srgbClr val="0033A1"/>
    </a:hlink>
    <a:folHlink>
      <a:srgbClr val="68C9F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81A1700288AB44A6F8F733FB0692B4" ma:contentTypeVersion="14" ma:contentTypeDescription="Create a new document." ma:contentTypeScope="" ma:versionID="2a4849d1b808df0c748d3ea1c6f4f381">
  <xsd:schema xmlns:xsd="http://www.w3.org/2001/XMLSchema" xmlns:xs="http://www.w3.org/2001/XMLSchema" xmlns:p="http://schemas.microsoft.com/office/2006/metadata/properties" xmlns:ns2="adf42945-313f-404e-8888-b29adbe5d9de" xmlns:ns3="ba8634e3-3484-4f9c-a4c2-f0eaf0b2e3ee" targetNamespace="http://schemas.microsoft.com/office/2006/metadata/properties" ma:root="true" ma:fieldsID="f25acc261e599af7ad296710fa373356" ns2:_="" ns3:_="">
    <xsd:import namespace="adf42945-313f-404e-8888-b29adbe5d9de"/>
    <xsd:import namespace="ba8634e3-3484-4f9c-a4c2-f0eaf0b2e3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f42945-313f-404e-8888-b29adbe5d9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6be006e-79d8-4dce-a5c2-9b91ffe315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8634e3-3484-4f9c-a4c2-f0eaf0b2e3e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dbe918f-9bf0-42f4-8340-9c27a68461df}" ma:internalName="TaxCatchAll" ma:showField="CatchAllData" ma:web="ba8634e3-3484-4f9c-a4c2-f0eaf0b2e3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8634e3-3484-4f9c-a4c2-f0eaf0b2e3ee">
      <UserInfo>
        <DisplayName>Khaled Shammout</DisplayName>
        <AccountId>22</AccountId>
        <AccountType/>
      </UserInfo>
      <UserInfo>
        <DisplayName>Steve Anderson</DisplayName>
        <AccountId>21</AccountId>
        <AccountType/>
      </UserInfo>
    </SharedWithUsers>
    <TaxCatchAll xmlns="ba8634e3-3484-4f9c-a4c2-f0eaf0b2e3ee" xsi:nil="true"/>
    <lcf76f155ced4ddcb4097134ff3c332f xmlns="adf42945-313f-404e-8888-b29adbe5d9d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2120B6-79DA-4C3B-A96C-93C5E53D6E93}"/>
</file>

<file path=customXml/itemProps2.xml><?xml version="1.0" encoding="utf-8"?>
<ds:datastoreItem xmlns:ds="http://schemas.openxmlformats.org/officeDocument/2006/customXml" ds:itemID="{33A8FCEC-5D6C-4E17-B109-A4289A892C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98193E-4D43-4D37-A390-DA89F5CB83FC}">
  <ds:schemaRefs>
    <ds:schemaRef ds:uri="http://schemas.microsoft.com/office/2006/metadata/properties"/>
    <ds:schemaRef ds:uri="http://schemas.microsoft.com/office/2006/documentManagement/types"/>
    <ds:schemaRef ds:uri="ba8634e3-3484-4f9c-a4c2-f0eaf0b2e3ee"/>
    <ds:schemaRef ds:uri="adf42945-313f-404e-8888-b29adbe5d9de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6012</TotalTime>
  <Words>498</Words>
  <Application>Microsoft Office PowerPoint</Application>
  <PresentationFormat>Widescreen</PresentationFormat>
  <Paragraphs>200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Montserrat ExtraBold</vt:lpstr>
      <vt:lpstr>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Samaan</dc:creator>
  <cp:lastModifiedBy>Mark A. Samaan</cp:lastModifiedBy>
  <cp:revision>84</cp:revision>
  <cp:lastPrinted>2023-02-10T15:03:42Z</cp:lastPrinted>
  <dcterms:created xsi:type="dcterms:W3CDTF">2023-01-11T15:16:17Z</dcterms:created>
  <dcterms:modified xsi:type="dcterms:W3CDTF">2023-04-10T14:46:00Z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0x0101007081A1700288AB44A6F8F733FB0692B4</vt:lpwstr>
  </property>
</Properties>
</file>