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5D_5ACD294E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349" r:id="rId2"/>
    <p:sldId id="395" r:id="rId3"/>
    <p:sldId id="387" r:id="rId4"/>
    <p:sldId id="399" r:id="rId5"/>
    <p:sldId id="405" r:id="rId6"/>
    <p:sldId id="319" r:id="rId7"/>
  </p:sldIdLst>
  <p:sldSz cx="9144000" cy="5143500" type="screen16x9"/>
  <p:notesSz cx="7010400" cy="92964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ExtraBold" panose="00000900000000000000" pitchFamily="2" charset="0"/>
      <p:bold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F42576-9ED9-9FFB-1AD5-BAB3AC8AECD0}" name="Kara Doersam" initials="KD" userId="S::KDoersam@go-metro.com::be643cf4-2f06-4303-befb-33cebd4ae458" providerId="AD"/>
  <p188:author id="{5A269579-75F6-85FE-5049-E6B731846759}" name="Steve Anderson" initials="SA" userId="S::SAnderson@go-metro.com::4960ee53-e4ee-48ec-b000-8bc36157e4da" providerId="AD"/>
  <p188:author id="{DCDDC2C9-BCBE-519E-6979-FF18EDCA30DF}" name="Madison Jeffries" initials="MJ" userId="S::MJeffries@go-metro.com::5e0c260b-06db-43b4-8762-4b25397bdc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1D32F"/>
    <a:srgbClr val="CC66FF"/>
    <a:srgbClr val="A01C97"/>
    <a:srgbClr val="6600CC"/>
    <a:srgbClr val="9900CC"/>
    <a:srgbClr val="B60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FC00D-0B6F-40B7-BCBB-A51346918370}" v="13" dt="2022-11-04T14:36:16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omments/modernComment_15D_5ACD29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273B0E-96FB-4D8C-B935-68777B7F6481}" authorId="{7BF42576-9ED9-9FFB-1AD5-BAB3AC8AECD0}" status="resolved" created="2022-05-23T18:37:19.087" complete="100000">
    <pc:sldMkLst xmlns:pc="http://schemas.microsoft.com/office/powerpoint/2013/main/command">
      <pc:docMk/>
      <pc:sldMk cId="1523394894" sldId="349"/>
    </pc:sldMkLst>
    <p188:txBody>
      <a:bodyPr/>
      <a:lstStyle/>
      <a:p>
        <a:r>
          <a:rPr lang="en-US"/>
          <a:t>43 Ext, Route 4, Plainfield part make clear</a:t>
        </a:r>
      </a:p>
    </p188:txBody>
  </p188:cm>
  <p188:cm id="{3028F175-231E-4FCF-A589-5423EAA915E5}" authorId="{7BF42576-9ED9-9FFB-1AD5-BAB3AC8AECD0}" status="resolved" created="2022-05-23T18:48:51.998" complete="100000">
    <pc:sldMkLst xmlns:pc="http://schemas.microsoft.com/office/powerpoint/2013/main/command">
      <pc:docMk/>
      <pc:sldMk cId="1523394894" sldId="349"/>
    </pc:sldMkLst>
    <p188:txBody>
      <a:bodyPr/>
      <a:lstStyle/>
      <a:p>
        <a:r>
          <a:rPr lang="en-US"/>
          <a:t>Nick will update route in Netplan, export shapefile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361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23d7dd73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23d7dd730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/>
              <a:t>Madison</a:t>
            </a:r>
            <a:br>
              <a:rPr lang="en-US"/>
            </a:br>
            <a:r>
              <a:rPr lang="en-US"/>
              <a:t>Via OTC, R Marburg, R Alamo, L Ridge, R Highland, L Kennedy, R Woodford, L Plainfield, R Montgomery, L Kenwood, L Galbraith, R Plainfield, L UC Blue Ash, Via UC Blue Ash, L Plainfield, R Cooper, L Reed Hartman, R </a:t>
            </a:r>
            <a:r>
              <a:rPr lang="en-US" err="1"/>
              <a:t>Malsbury</a:t>
            </a:r>
            <a:r>
              <a:rPr lang="en-US"/>
              <a:t>, L Alliance, R Cornell, L Grooms, L Kemper, R Lebanon, R Kroger. Loop around.</a:t>
            </a:r>
          </a:p>
        </p:txBody>
      </p:sp>
    </p:spTree>
    <p:extLst>
      <p:ext uri="{BB962C8B-B14F-4D97-AF65-F5344CB8AC3E}">
        <p14:creationId xmlns:p14="http://schemas.microsoft.com/office/powerpoint/2010/main" val="329471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Madison</a:t>
            </a:r>
          </a:p>
        </p:txBody>
      </p:sp>
    </p:spTree>
    <p:extLst>
      <p:ext uri="{BB962C8B-B14F-4D97-AF65-F5344CB8AC3E}">
        <p14:creationId xmlns:p14="http://schemas.microsoft.com/office/powerpoint/2010/main" val="22236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Madison</a:t>
            </a:r>
          </a:p>
        </p:txBody>
      </p:sp>
    </p:spTree>
    <p:extLst>
      <p:ext uri="{BB962C8B-B14F-4D97-AF65-F5344CB8AC3E}">
        <p14:creationId xmlns:p14="http://schemas.microsoft.com/office/powerpoint/2010/main" val="62235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New map for the Route 17/Route 16</a:t>
            </a:r>
          </a:p>
        </p:txBody>
      </p:sp>
    </p:spTree>
    <p:extLst>
      <p:ext uri="{BB962C8B-B14F-4D97-AF65-F5344CB8AC3E}">
        <p14:creationId xmlns:p14="http://schemas.microsoft.com/office/powerpoint/2010/main" val="156084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23d7dd73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23d7dd730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/>
              <a:t>Nick</a:t>
            </a:r>
          </a:p>
        </p:txBody>
      </p:sp>
    </p:spTree>
    <p:extLst>
      <p:ext uri="{BB962C8B-B14F-4D97-AF65-F5344CB8AC3E}">
        <p14:creationId xmlns:p14="http://schemas.microsoft.com/office/powerpoint/2010/main" val="192103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47838" y="123824"/>
            <a:ext cx="70608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29412" y="4795444"/>
            <a:ext cx="3792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5483392" y="4795444"/>
            <a:ext cx="29460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52425" y="1370013"/>
            <a:ext cx="84564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▪"/>
              <a:defRPr/>
            </a:lvl1pPr>
            <a:lvl2pPr marL="914400" lvl="1" indent="-3111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00"/>
              <a:buChar char="•"/>
              <a:defRPr/>
            </a:lvl2pPr>
            <a:lvl3pPr marL="1371600" lvl="2" indent="-30162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50"/>
              <a:buChar char="•"/>
              <a:defRPr/>
            </a:lvl3pPr>
            <a:lvl4pPr marL="1828800" lvl="3" indent="-279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747838" y="123824"/>
            <a:ext cx="70608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29412" y="4795444"/>
            <a:ext cx="3792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5483392" y="4795444"/>
            <a:ext cx="29460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52425" y="1370013"/>
            <a:ext cx="84564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▪"/>
              <a:defRPr/>
            </a:lvl1pPr>
            <a:lvl2pPr marL="914400" lvl="1" indent="-3111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00"/>
              <a:buChar char="•"/>
              <a:defRPr/>
            </a:lvl2pPr>
            <a:lvl3pPr marL="1371600" lvl="2" indent="-30162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50"/>
              <a:buChar char="•"/>
              <a:defRPr/>
            </a:lvl3pPr>
            <a:lvl4pPr marL="1828800" lvl="3" indent="-279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747838" y="123824"/>
            <a:ext cx="70608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29412" y="4795444"/>
            <a:ext cx="3792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5483392" y="4795444"/>
            <a:ext cx="29460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52425" y="1370013"/>
            <a:ext cx="84564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▪"/>
              <a:defRPr/>
            </a:lvl1pPr>
            <a:lvl2pPr marL="914400" lvl="1" indent="-3111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00"/>
              <a:buChar char="•"/>
              <a:defRPr/>
            </a:lvl2pPr>
            <a:lvl3pPr marL="1371600" lvl="2" indent="-30162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50"/>
              <a:buChar char="•"/>
              <a:defRPr/>
            </a:lvl3pPr>
            <a:lvl4pPr marL="1828800" lvl="3" indent="-279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»"/>
              <a:defRPr/>
            </a:lvl5pPr>
            <a:lvl6pPr marL="2743200" lvl="5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747838" y="123824"/>
            <a:ext cx="70608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29412" y="4795444"/>
            <a:ext cx="3792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5483392" y="4795444"/>
            <a:ext cx="29460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None/>
              <a:defRPr sz="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352425" y="1370013"/>
            <a:ext cx="84564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43D94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1_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747838" y="123824"/>
            <a:ext cx="70608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609600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43D94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44901" y="1192175"/>
            <a:ext cx="3886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43D94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6096000" y="4686300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11728" y="4765685"/>
            <a:ext cx="27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609601" y="4686155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533400" y="204787"/>
            <a:ext cx="81534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38862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▪"/>
              <a:defRPr>
                <a:solidFill>
                  <a:srgbClr val="243D94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00"/>
              <a:buChar char="•"/>
              <a:defRPr>
                <a:solidFill>
                  <a:srgbClr val="243D94"/>
                </a:solidFill>
              </a:defRPr>
            </a:lvl2pPr>
            <a:lvl3pPr marL="1371600" lvl="2" indent="-30162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50"/>
              <a:buChar char="•"/>
              <a:defRPr>
                <a:solidFill>
                  <a:srgbClr val="243D94"/>
                </a:solidFill>
              </a:defRPr>
            </a:lvl3pPr>
            <a:lvl4pPr marL="1828800" lvl="3" indent="-279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Char char="–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43D94"/>
              </a:buClr>
              <a:buSzPts val="1600"/>
              <a:buChar char="»"/>
              <a:defRPr>
                <a:solidFill>
                  <a:srgbClr val="243D94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4800600" y="1828800"/>
            <a:ext cx="38862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▪"/>
              <a:defRPr>
                <a:solidFill>
                  <a:srgbClr val="243D94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00"/>
              <a:buChar char="•"/>
              <a:defRPr>
                <a:solidFill>
                  <a:srgbClr val="243D94"/>
                </a:solidFill>
              </a:defRPr>
            </a:lvl2pPr>
            <a:lvl3pPr marL="1371600" lvl="2" indent="-30162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50"/>
              <a:buChar char="•"/>
              <a:defRPr>
                <a:solidFill>
                  <a:srgbClr val="243D94"/>
                </a:solidFill>
              </a:defRPr>
            </a:lvl3pPr>
            <a:lvl4pPr marL="1828800" lvl="3" indent="-279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Char char="–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43D94"/>
              </a:buClr>
              <a:buSzPts val="1600"/>
              <a:buChar char="»"/>
              <a:defRPr>
                <a:solidFill>
                  <a:srgbClr val="243D94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609600" y="1314450"/>
            <a:ext cx="3886200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Font typeface="Arial"/>
              <a:buNone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43D94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4"/>
          </p:nvPr>
        </p:nvSpPr>
        <p:spPr>
          <a:xfrm>
            <a:off x="4800600" y="1314450"/>
            <a:ext cx="3886200" cy="4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Font typeface="Arial"/>
              <a:buNone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43D94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429412" y="4795444"/>
            <a:ext cx="3792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483392" y="4795444"/>
            <a:ext cx="29460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None/>
              <a:defRPr sz="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rtl="0">
              <a:spcBef>
                <a:spcPts val="700"/>
              </a:spcBef>
              <a:spcAft>
                <a:spcPts val="0"/>
              </a:spcAft>
              <a:buSzPts val="1600"/>
              <a:buChar char="▪"/>
              <a:defRPr/>
            </a:lvl1pPr>
            <a:lvl2pPr marL="914400" lvl="1" indent="-311150" rtl="0">
              <a:spcBef>
                <a:spcPts val="700"/>
              </a:spcBef>
              <a:spcAft>
                <a:spcPts val="0"/>
              </a:spcAft>
              <a:buSzPts val="1300"/>
              <a:buChar char="•"/>
              <a:defRPr/>
            </a:lvl2pPr>
            <a:lvl3pPr marL="1371600" lvl="2" indent="-301625" rtl="0">
              <a:spcBef>
                <a:spcPts val="700"/>
              </a:spcBef>
              <a:spcAft>
                <a:spcPts val="0"/>
              </a:spcAft>
              <a:buSzPts val="1150"/>
              <a:buChar char="•"/>
              <a:defRPr/>
            </a:lvl3pPr>
            <a:lvl4pPr marL="1828800" lvl="3" indent="-279400" rtl="0">
              <a:spcBef>
                <a:spcPts val="700"/>
              </a:spcBef>
              <a:spcAft>
                <a:spcPts val="0"/>
              </a:spcAft>
              <a:buSzPts val="800"/>
              <a:buChar char="–"/>
              <a:defRPr/>
            </a:lvl4pPr>
            <a:lvl5pPr marL="2286000" lvl="4" indent="-330200" rtl="0">
              <a:spcBef>
                <a:spcPts val="700"/>
              </a:spcBef>
              <a:spcAft>
                <a:spcPts val="0"/>
              </a:spcAft>
              <a:buSzPts val="1600"/>
              <a:buChar char="»"/>
              <a:defRPr/>
            </a:lvl5pPr>
            <a:lvl6pPr marL="2743200" lvl="5" indent="-431800" rtl="0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rtl="0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rtl="0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rtl="0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29412" y="4795444"/>
            <a:ext cx="3792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5483392" y="4795444"/>
            <a:ext cx="29460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747838" y="123824"/>
            <a:ext cx="70608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52425" y="1370013"/>
            <a:ext cx="84564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1D32F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243D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78834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243D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6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150"/>
              <a:buFont typeface="Arial"/>
              <a:buChar char="•"/>
              <a:defRPr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43D94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43D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5">
          <p15:clr>
            <a:srgbClr val="F26B43"/>
          </p15:clr>
        </p15:guide>
        <p15:guide id="2" pos="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18/10/relationships/comments" Target="../comments/modernComment_15D_5ACD294E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p&#10;&#10;Description automatically generated">
            <a:extLst>
              <a:ext uri="{FF2B5EF4-FFF2-40B4-BE49-F238E27FC236}">
                <a16:creationId xmlns:a16="http://schemas.microsoft.com/office/drawing/2014/main" id="{5AABD3B5-932B-8A3A-75C9-B706912EE9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8" t="1157" r="1061" b="1106"/>
          <a:stretch/>
        </p:blipFill>
        <p:spPr>
          <a:xfrm>
            <a:off x="5737364" y="826703"/>
            <a:ext cx="3132968" cy="4065119"/>
          </a:xfrm>
          <a:prstGeom prst="rect">
            <a:avLst/>
          </a:prstGeom>
        </p:spPr>
      </p:pic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775643" y="198326"/>
            <a:ext cx="7274770" cy="53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solidFill>
                  <a:srgbClr val="C1D32F"/>
                </a:solidFill>
                <a:latin typeface="Montserrat ExtraBold"/>
              </a:rPr>
              <a:t>Route 4/Route 5: Current v. Proposed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4EAEC-9EDE-4661-B37A-4443F272B509}"/>
              </a:ext>
            </a:extLst>
          </p:cNvPr>
          <p:cNvSpPr txBox="1"/>
          <p:nvPr/>
        </p:nvSpPr>
        <p:spPr>
          <a:xfrm>
            <a:off x="6933692" y="4383754"/>
            <a:ext cx="74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Oakley TC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7DD65-2757-4D9B-9036-FDD958315F4B}"/>
              </a:ext>
            </a:extLst>
          </p:cNvPr>
          <p:cNvSpPr txBox="1"/>
          <p:nvPr/>
        </p:nvSpPr>
        <p:spPr>
          <a:xfrm>
            <a:off x="7530996" y="932811"/>
            <a:ext cx="107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Sharonville Plaza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2A448-61BE-4A91-813E-8F2F0FDE616C}"/>
              </a:ext>
            </a:extLst>
          </p:cNvPr>
          <p:cNvSpPr txBox="1"/>
          <p:nvPr/>
        </p:nvSpPr>
        <p:spPr>
          <a:xfrm>
            <a:off x="6631345" y="2456333"/>
            <a:ext cx="8782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  <a:latin typeface="+mn-lt"/>
              </a:rPr>
              <a:t>UC Blue Ash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69B94-10C9-4882-B610-7804A186C0F2}"/>
              </a:ext>
            </a:extLst>
          </p:cNvPr>
          <p:cNvSpPr txBox="1"/>
          <p:nvPr/>
        </p:nvSpPr>
        <p:spPr>
          <a:xfrm>
            <a:off x="7702930" y="3126976"/>
            <a:ext cx="763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Kenwood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C16AF-07C0-4739-8A58-F155CD340B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5E4E63A-4CF2-4B35-BD0E-39804F6276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211" y="4074214"/>
            <a:ext cx="210099" cy="242583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3F6EA3B-57A8-447A-8CA6-C54CDDAA50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024" y="3278735"/>
            <a:ext cx="210099" cy="24258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15E8C7F-783C-4DC3-B022-8DB8708A7A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299" y="3518725"/>
            <a:ext cx="210099" cy="24258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A0C4C97-AB86-4C43-8D5A-F2E99C8AD1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731" y="2926575"/>
            <a:ext cx="273118" cy="23534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215829-65EE-484B-AA63-5F72D0AE4D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77" y="1742894"/>
            <a:ext cx="273118" cy="235346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41DC5D5-0265-41CF-B384-BDC347E3E2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665" y="3878206"/>
            <a:ext cx="273118" cy="23534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7F96F3B-826C-4BDA-9DC5-5F44A9C636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975" y="2331385"/>
            <a:ext cx="214275" cy="249897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6858B35B-770F-41BE-B915-54E3409A82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871" y="3360113"/>
            <a:ext cx="214275" cy="249897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463237B-6483-4232-A7B1-C848A917B5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627" y="4365276"/>
            <a:ext cx="214275" cy="249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00BB1-0648-6309-1DD6-F9F1323051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544" y="963853"/>
            <a:ext cx="115834" cy="975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BB9784-CB74-8006-71E2-5834056DD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778" y="2631415"/>
            <a:ext cx="115834" cy="975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8FB871-D674-9797-DA50-AD580B72E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8588" y="3314502"/>
            <a:ext cx="115834" cy="975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ED7F23-98D1-6BD2-332B-8801DA023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142" y="4535819"/>
            <a:ext cx="115834" cy="97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390C1-38DD-7053-ADDE-52ECBB259E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307" y="1325346"/>
            <a:ext cx="262151" cy="231668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345DC8F-3CA4-A002-F813-7E9876A1A0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138" y="1004982"/>
            <a:ext cx="265029" cy="2308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B18D79-3054-9CF0-1BDF-D6A9C780996E}"/>
              </a:ext>
            </a:extLst>
          </p:cNvPr>
          <p:cNvGrpSpPr/>
          <p:nvPr/>
        </p:nvGrpSpPr>
        <p:grpSpPr>
          <a:xfrm>
            <a:off x="1150190" y="733189"/>
            <a:ext cx="3326880" cy="4252145"/>
            <a:chOff x="5392113" y="813291"/>
            <a:chExt cx="3357749" cy="4345322"/>
          </a:xfrm>
        </p:grpSpPr>
        <p:pic>
          <p:nvPicPr>
            <p:cNvPr id="12" name="Picture 11" descr="Map&#10;&#10;Description automatically generated">
              <a:extLst>
                <a:ext uri="{FF2B5EF4-FFF2-40B4-BE49-F238E27FC236}">
                  <a16:creationId xmlns:a16="http://schemas.microsoft.com/office/drawing/2014/main" id="{281D0D39-5843-AF4E-7E2E-700E74DA1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92113" y="813291"/>
              <a:ext cx="3357749" cy="434532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265045-FB2A-CCED-EE18-143D9BE7EA51}"/>
                </a:ext>
              </a:extLst>
            </p:cNvPr>
            <p:cNvSpPr txBox="1"/>
            <p:nvPr/>
          </p:nvSpPr>
          <p:spPr>
            <a:xfrm>
              <a:off x="5611439" y="4617303"/>
              <a:ext cx="48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effectLst>
                    <a:glow rad="127000">
                      <a:schemeClr val="bg1"/>
                    </a:glow>
                  </a:effectLst>
                </a:rPr>
                <a:t>GSQ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2E04E8-FAB4-9423-CEF0-A29A6DC3134E}"/>
                </a:ext>
              </a:extLst>
            </p:cNvPr>
            <p:cNvSpPr txBox="1"/>
            <p:nvPr/>
          </p:nvSpPr>
          <p:spPr>
            <a:xfrm>
              <a:off x="7438478" y="813291"/>
              <a:ext cx="888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effectLst>
                    <a:glow rad="127000">
                      <a:schemeClr val="bg1"/>
                    </a:glow>
                  </a:effectLst>
                </a:rPr>
                <a:t>UC </a:t>
              </a:r>
            </a:p>
            <a:p>
              <a:r>
                <a:rPr lang="en-US" sz="900" dirty="0">
                  <a:effectLst>
                    <a:glow rad="127000">
                      <a:schemeClr val="bg1"/>
                    </a:glow>
                  </a:effectLst>
                </a:rPr>
                <a:t>Blue Ash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17CDAE-CA2E-A553-5702-349D17DFAB5F}"/>
                </a:ext>
              </a:extLst>
            </p:cNvPr>
            <p:cNvSpPr txBox="1"/>
            <p:nvPr/>
          </p:nvSpPr>
          <p:spPr>
            <a:xfrm>
              <a:off x="7394546" y="3155567"/>
              <a:ext cx="7907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effectLst>
                    <a:glow rad="127000">
                      <a:schemeClr val="bg1"/>
                    </a:glow>
                  </a:effectLst>
                </a:rPr>
                <a:t>Oakley TC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C5DFE-E9AB-21A2-C469-49BDE4ED7B11}"/>
                </a:ext>
              </a:extLst>
            </p:cNvPr>
            <p:cNvSpPr txBox="1"/>
            <p:nvPr/>
          </p:nvSpPr>
          <p:spPr>
            <a:xfrm>
              <a:off x="5803003" y="3239868"/>
              <a:ext cx="69532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effectLst>
                    <a:glow rad="127000">
                      <a:schemeClr val="bg1"/>
                    </a:glow>
                  </a:effectLst>
                </a:rPr>
                <a:t>Walnut Hills High School</a:t>
              </a:r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42728AA0-3C60-0180-0E4E-3B298AB9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4843" y="3308826"/>
              <a:ext cx="210099" cy="242583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05DF58D6-F8D5-4EB7-6FCC-7D17B2092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7329" y="1980029"/>
              <a:ext cx="210099" cy="242583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1C5F23BD-31C3-83D9-8ECE-72F79D50A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6517" y="2069230"/>
              <a:ext cx="210099" cy="242583"/>
            </a:xfrm>
            <a:prstGeom prst="rect">
              <a:avLst/>
            </a:prstGeom>
          </p:spPr>
        </p:pic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BB0FD2CF-6114-91DA-5C9B-7155BB05B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6921" y="2605606"/>
              <a:ext cx="210099" cy="242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33948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01F8E06A-6A01-4173-A9E1-476F4CB0DE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3" y="806099"/>
            <a:ext cx="5439289" cy="4203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F41FA-40A1-4D9A-8BD3-4AB9E25E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9865"/>
            <a:ext cx="8664810" cy="572700"/>
          </a:xfrm>
        </p:spPr>
        <p:txBody>
          <a:bodyPr/>
          <a:lstStyle/>
          <a:p>
            <a:r>
              <a:rPr lang="en-US" b="1">
                <a:solidFill>
                  <a:srgbClr val="C1D32F"/>
                </a:solidFill>
                <a:latin typeface="Montserrat ExtraBold"/>
              </a:rPr>
              <a:t>New Route 67: Kemper Crosstown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91D15-F64B-4185-B85C-DB16FC46AF00}"/>
              </a:ext>
            </a:extLst>
          </p:cNvPr>
          <p:cNvSpPr txBox="1"/>
          <p:nvPr/>
        </p:nvSpPr>
        <p:spPr>
          <a:xfrm>
            <a:off x="2280957" y="2412518"/>
            <a:ext cx="1085850" cy="230832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900" b="1">
                <a:effectLst>
                  <a:glow rad="215900">
                    <a:schemeClr val="bg1"/>
                  </a:glow>
                </a:effectLst>
              </a:rPr>
              <a:t>Forest Park P&amp;R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6E1AA-A6AF-4013-A873-C5564FFEFB4E}"/>
              </a:ext>
            </a:extLst>
          </p:cNvPr>
          <p:cNvSpPr txBox="1"/>
          <p:nvPr/>
        </p:nvSpPr>
        <p:spPr>
          <a:xfrm>
            <a:off x="6615587" y="2299683"/>
            <a:ext cx="548700" cy="369332"/>
          </a:xfrm>
          <a:prstGeom prst="rect">
            <a:avLst/>
          </a:prstGeom>
          <a:noFill/>
          <a:effectLst>
            <a:glow rad="3937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900" b="1" dirty="0">
                <a:effectLst>
                  <a:glow rad="215900">
                    <a:schemeClr val="bg1"/>
                  </a:glow>
                </a:effectLst>
              </a:rPr>
              <a:t>Meijer P&amp;R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F4C66-7088-438F-AEB8-302B82EA15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D1DFB5DF-8779-48CF-825C-4343578F6D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283" y="2412518"/>
            <a:ext cx="265029" cy="230832"/>
          </a:xfrm>
          <a:prstGeom prst="rect">
            <a:avLst/>
          </a:prstGeom>
        </p:spPr>
      </p:pic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C5410A2A-B165-4D78-9972-1F7FEED98E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160" y="3026817"/>
            <a:ext cx="265029" cy="2308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2ED0C2-6A29-4E60-BB0E-4A74245788A0}"/>
              </a:ext>
            </a:extLst>
          </p:cNvPr>
          <p:cNvSpPr txBox="1"/>
          <p:nvPr/>
        </p:nvSpPr>
        <p:spPr>
          <a:xfrm>
            <a:off x="6451124" y="3072983"/>
            <a:ext cx="87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effectLst>
                  <a:glow rad="127000">
                    <a:schemeClr val="bg1">
                      <a:alpha val="88000"/>
                    </a:schemeClr>
                  </a:glow>
                </a:effectLst>
              </a:rPr>
              <a:t>16-Mile</a:t>
            </a:r>
          </a:p>
          <a:p>
            <a:r>
              <a:rPr lang="en-US" sz="900" b="1" dirty="0">
                <a:effectLst>
                  <a:glow rad="127000">
                    <a:schemeClr val="bg1">
                      <a:alpha val="88000"/>
                    </a:schemeClr>
                  </a:glow>
                </a:effectLst>
              </a:rPr>
              <a:t>Stand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CF6014-5E2D-4B32-8BA8-EC74AE8709F2}"/>
              </a:ext>
            </a:extLst>
          </p:cNvPr>
          <p:cNvSpPr/>
          <p:nvPr/>
        </p:nvSpPr>
        <p:spPr>
          <a:xfrm>
            <a:off x="2280957" y="2595721"/>
            <a:ext cx="106275" cy="95258"/>
          </a:xfrm>
          <a:prstGeom prst="ellipse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CA4EAE-1181-4A73-902F-9D4B0EA225BA}"/>
              </a:ext>
            </a:extLst>
          </p:cNvPr>
          <p:cNvSpPr/>
          <p:nvPr/>
        </p:nvSpPr>
        <p:spPr>
          <a:xfrm>
            <a:off x="7023106" y="2577118"/>
            <a:ext cx="106275" cy="95258"/>
          </a:xfrm>
          <a:prstGeom prst="ellipse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635D66-977C-4672-999E-3CED43272B31}"/>
              </a:ext>
            </a:extLst>
          </p:cNvPr>
          <p:cNvSpPr/>
          <p:nvPr/>
        </p:nvSpPr>
        <p:spPr>
          <a:xfrm>
            <a:off x="5344886" y="3138683"/>
            <a:ext cx="106275" cy="95258"/>
          </a:xfrm>
          <a:prstGeom prst="ellipse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FD923B-B2C9-454D-9718-1B418CC74D88}"/>
              </a:ext>
            </a:extLst>
          </p:cNvPr>
          <p:cNvSpPr txBox="1"/>
          <p:nvPr/>
        </p:nvSpPr>
        <p:spPr>
          <a:xfrm>
            <a:off x="5289325" y="3186312"/>
            <a:ext cx="877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effectLst>
                  <a:glow rad="127000">
                    <a:schemeClr val="bg1">
                      <a:alpha val="88000"/>
                    </a:schemeClr>
                  </a:glow>
                </a:effectLst>
              </a:rPr>
              <a:t>Blue Ash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396E1B-0D57-483D-B596-4EE31C6AB8EF}"/>
              </a:ext>
            </a:extLst>
          </p:cNvPr>
          <p:cNvSpPr/>
          <p:nvPr/>
        </p:nvSpPr>
        <p:spPr>
          <a:xfrm>
            <a:off x="6350108" y="3138683"/>
            <a:ext cx="106275" cy="95258"/>
          </a:xfrm>
          <a:prstGeom prst="ellipse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A3E8F0-0766-4C3F-831F-AC8A3B41550E}"/>
              </a:ext>
            </a:extLst>
          </p:cNvPr>
          <p:cNvSpPr txBox="1"/>
          <p:nvPr/>
        </p:nvSpPr>
        <p:spPr>
          <a:xfrm>
            <a:off x="4260544" y="2842151"/>
            <a:ext cx="65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effectLst>
                  <a:glow rad="127000">
                    <a:schemeClr val="bg1">
                      <a:alpha val="88000"/>
                    </a:schemeClr>
                  </a:glow>
                </a:effectLst>
              </a:rPr>
              <a:t>Great</a:t>
            </a:r>
          </a:p>
          <a:p>
            <a:r>
              <a:rPr lang="en-US" sz="900" b="1" dirty="0">
                <a:effectLst>
                  <a:glow rad="127000">
                    <a:schemeClr val="bg1">
                      <a:alpha val="88000"/>
                    </a:schemeClr>
                  </a:glow>
                </a:effectLst>
              </a:rPr>
              <a:t>Oaks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965921-0297-4070-B725-5AC12B454175}"/>
              </a:ext>
            </a:extLst>
          </p:cNvPr>
          <p:cNvSpPr/>
          <p:nvPr/>
        </p:nvSpPr>
        <p:spPr>
          <a:xfrm>
            <a:off x="4615312" y="2822750"/>
            <a:ext cx="106275" cy="95258"/>
          </a:xfrm>
          <a:prstGeom prst="ellipse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7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9D41E0A2-69A0-439D-96D3-AFC1D1E86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80" y="877019"/>
            <a:ext cx="3066265" cy="3968107"/>
          </a:xfrm>
          <a:prstGeom prst="rect">
            <a:avLst/>
          </a:prstGeom>
        </p:spPr>
      </p:pic>
      <p:pic>
        <p:nvPicPr>
          <p:cNvPr id="26" name="Picture 25" descr="Map&#10;&#10;Description automatically generated">
            <a:extLst>
              <a:ext uri="{FF2B5EF4-FFF2-40B4-BE49-F238E27FC236}">
                <a16:creationId xmlns:a16="http://schemas.microsoft.com/office/drawing/2014/main" id="{3889A599-99A4-43F1-9A45-A972AAB2A1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07" y="877019"/>
            <a:ext cx="3066264" cy="3968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55BAF3-BC33-4BC3-A339-79B28685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9750"/>
            <a:ext cx="8520600" cy="5727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  <a:latin typeface="Montserrat ExtraBold"/>
              </a:rPr>
              <a:t>Route 20/Route 67: Current v. Proposed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54A4B-D4D2-435B-949A-CCDE3CD95DA3}"/>
              </a:ext>
            </a:extLst>
          </p:cNvPr>
          <p:cNvSpPr txBox="1"/>
          <p:nvPr/>
        </p:nvSpPr>
        <p:spPr>
          <a:xfrm>
            <a:off x="5501269" y="1942825"/>
            <a:ext cx="108916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Forest Park P&amp;R</a:t>
            </a:r>
            <a:endParaRPr lang="en-US" sz="900" b="1">
              <a:effectLst>
                <a:glow rad="127000">
                  <a:srgbClr val="FFFFFF"/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8A0D2-756B-46B5-9765-8EC29EF12D8D}"/>
              </a:ext>
            </a:extLst>
          </p:cNvPr>
          <p:cNvSpPr txBox="1"/>
          <p:nvPr/>
        </p:nvSpPr>
        <p:spPr>
          <a:xfrm>
            <a:off x="7838768" y="1521111"/>
            <a:ext cx="5316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Meijer P&amp;R</a:t>
            </a:r>
            <a:endParaRPr lang="en-US" sz="900" b="1">
              <a:effectLst>
                <a:glow rad="127000">
                  <a:srgbClr val="FFFFFF"/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AEA3B-7700-4ABC-BBA8-5EB74BEA069A}"/>
              </a:ext>
            </a:extLst>
          </p:cNvPr>
          <p:cNvSpPr txBox="1"/>
          <p:nvPr/>
        </p:nvSpPr>
        <p:spPr>
          <a:xfrm>
            <a:off x="5855511" y="1522567"/>
            <a:ext cx="10839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Meijer/Cincy Mall</a:t>
            </a:r>
            <a:endParaRPr lang="en-US" sz="900" b="1">
              <a:effectLst>
                <a:glow rad="127000">
                  <a:srgbClr val="FFFFFF"/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B7E32-9B83-4717-AE0B-BA10BECCD6FE}"/>
              </a:ext>
            </a:extLst>
          </p:cNvPr>
          <p:cNvSpPr txBox="1"/>
          <p:nvPr/>
        </p:nvSpPr>
        <p:spPr>
          <a:xfrm>
            <a:off x="6075341" y="4344979"/>
            <a:ext cx="44816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GSQ</a:t>
            </a:r>
            <a:endParaRPr lang="en-US" sz="900" b="1">
              <a:effectLst>
                <a:glow rad="127000">
                  <a:srgbClr val="FFFFFF"/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99E98-B3E6-4561-9153-03F494A11643}"/>
              </a:ext>
            </a:extLst>
          </p:cNvPr>
          <p:cNvSpPr txBox="1"/>
          <p:nvPr/>
        </p:nvSpPr>
        <p:spPr>
          <a:xfrm>
            <a:off x="1700493" y="4432222"/>
            <a:ext cx="488644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GSQ</a:t>
            </a:r>
            <a:endParaRPr lang="en-US" sz="900" b="1">
              <a:effectLst>
                <a:glow rad="127000">
                  <a:srgbClr val="FFFFFF"/>
                </a:glo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AC6D0-A560-41FF-BC9C-CB970FE8B03E}"/>
              </a:ext>
            </a:extLst>
          </p:cNvPr>
          <p:cNvSpPr txBox="1"/>
          <p:nvPr/>
        </p:nvSpPr>
        <p:spPr>
          <a:xfrm>
            <a:off x="1310160" y="3559665"/>
            <a:ext cx="88107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Northside TC</a:t>
            </a:r>
            <a:endParaRPr lang="en-US" sz="900" b="1">
              <a:effectLst>
                <a:glow rad="127000">
                  <a:srgbClr val="FFFFFF"/>
                </a:glo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27D74-49D8-449B-9075-556CCF1488E8}"/>
              </a:ext>
            </a:extLst>
          </p:cNvPr>
          <p:cNvSpPr txBox="1"/>
          <p:nvPr/>
        </p:nvSpPr>
        <p:spPr>
          <a:xfrm>
            <a:off x="5800007" y="3600447"/>
            <a:ext cx="8646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Northside TC</a:t>
            </a:r>
            <a:endParaRPr lang="en-US" sz="900" b="1">
              <a:effectLst>
                <a:glow rad="127000">
                  <a:srgbClr val="FFFFFF"/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4C8B9-7312-4DCC-9AB7-790C3977ED04}"/>
              </a:ext>
            </a:extLst>
          </p:cNvPr>
          <p:cNvSpPr txBox="1"/>
          <p:nvPr/>
        </p:nvSpPr>
        <p:spPr>
          <a:xfrm>
            <a:off x="1848908" y="1077385"/>
            <a:ext cx="93399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Century Circle</a:t>
            </a:r>
            <a:endParaRPr lang="en-US" sz="900" b="1">
              <a:effectLst>
                <a:glow rad="127000">
                  <a:srgbClr val="FFFFFF"/>
                </a:glow>
              </a:effectLst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9369550-EB5D-4A36-96F9-E73C46375C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424" y="3078665"/>
            <a:ext cx="265030" cy="230832"/>
          </a:xfrm>
          <a:prstGeom prst="rect">
            <a:avLst/>
          </a:prstGeom>
        </p:spPr>
      </p:pic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89B9E-89BC-41B6-B0C0-0E07C7F342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538" y="1788526"/>
            <a:ext cx="258128" cy="224821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4538AD56-0F6E-424D-BAB0-13F7DC399E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073" y="1865730"/>
            <a:ext cx="258129" cy="224822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7B7491E-BC77-46E1-8C07-763B81B68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216" y="2625037"/>
            <a:ext cx="265030" cy="230832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D27872E2-9FD0-4D5A-960C-FEC66DFD37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710" y="1501316"/>
            <a:ext cx="265030" cy="230832"/>
          </a:xfrm>
          <a:prstGeom prst="rect">
            <a:avLst/>
          </a:prstGeom>
        </p:spPr>
      </p:pic>
      <p:pic>
        <p:nvPicPr>
          <p:cNvPr id="31" name="Picture 30" descr="Icon&#10;&#10;Description automatically generated with medium confidence">
            <a:extLst>
              <a:ext uri="{FF2B5EF4-FFF2-40B4-BE49-F238E27FC236}">
                <a16:creationId xmlns:a16="http://schemas.microsoft.com/office/drawing/2014/main" id="{40794EED-C367-413C-911E-12E254D0D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352" y="2887464"/>
            <a:ext cx="258128" cy="224821"/>
          </a:xfrm>
          <a:prstGeom prst="rect">
            <a:avLst/>
          </a:prstGeom>
        </p:spPr>
      </p:pic>
      <p:pic>
        <p:nvPicPr>
          <p:cNvPr id="32" name="Picture 31" descr="Icon&#10;&#10;Description automatically generated with medium confidence">
            <a:extLst>
              <a:ext uri="{FF2B5EF4-FFF2-40B4-BE49-F238E27FC236}">
                <a16:creationId xmlns:a16="http://schemas.microsoft.com/office/drawing/2014/main" id="{75AF609B-46B0-4EBF-904F-6F15978BDD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827" y="2013347"/>
            <a:ext cx="258128" cy="224821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3866D0A6-7B0F-412B-8CF3-6B7ABECD70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485" y="1952952"/>
            <a:ext cx="258128" cy="224821"/>
          </a:xfrm>
          <a:prstGeom prst="rect">
            <a:avLst/>
          </a:prstGeom>
        </p:spPr>
      </p:pic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5A08912-94D0-4749-9E14-FCE38AD811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4932E-C061-5CA1-D4C6-25C9CDF9C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378" y="1612382"/>
            <a:ext cx="115834" cy="97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2E2D74-0F85-FCDC-6728-D3D583937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3861" y="1865660"/>
            <a:ext cx="115834" cy="975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B9AAEC-56D7-ADE0-3986-CDBCC84CA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759" y="1768245"/>
            <a:ext cx="115834" cy="975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00622-C576-D39A-37E5-E91ADD20A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963" y="3554183"/>
            <a:ext cx="115834" cy="975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E94F69-7CD3-C873-1D26-8F38CB6C0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332" y="3502228"/>
            <a:ext cx="115834" cy="975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653EA4-43D0-FDAA-E3B0-6D746B10A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230" y="4411433"/>
            <a:ext cx="115834" cy="9754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F3DFF72-FEE4-9C8E-9DE3-5B4C7A24C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599" y="4463387"/>
            <a:ext cx="115834" cy="975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2DC7BC0-589F-328A-E6E6-0F6F59826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0031" y="1372092"/>
            <a:ext cx="115834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Map&#10;&#10;Description automatically generated">
            <a:extLst>
              <a:ext uri="{FF2B5EF4-FFF2-40B4-BE49-F238E27FC236}">
                <a16:creationId xmlns:a16="http://schemas.microsoft.com/office/drawing/2014/main" id="{0EBF8D7F-8114-9811-FD6E-2DCFA51C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2" y="647059"/>
            <a:ext cx="3355521" cy="4332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7AC7CF-3EE9-46FD-B829-5C74796F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7" y="198441"/>
            <a:ext cx="8520600" cy="572700"/>
          </a:xfrm>
        </p:spPr>
        <p:txBody>
          <a:bodyPr/>
          <a:lstStyle/>
          <a:p>
            <a:r>
              <a:rPr lang="en-US" b="1" dirty="0">
                <a:solidFill>
                  <a:srgbClr val="C1D32F"/>
                </a:solidFill>
                <a:latin typeface="Montserrat ExtraBold"/>
              </a:rPr>
              <a:t>Route 43/Reading: Current v. Proposed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35AD4-5F47-49CA-9839-3AD1C8A07F74}"/>
              </a:ext>
            </a:extLst>
          </p:cNvPr>
          <p:cNvSpPr txBox="1"/>
          <p:nvPr/>
        </p:nvSpPr>
        <p:spPr>
          <a:xfrm>
            <a:off x="6144673" y="4705245"/>
            <a:ext cx="455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GSQ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D2BA7-1DD9-40E7-8B7A-032A6145D3F6}"/>
              </a:ext>
            </a:extLst>
          </p:cNvPr>
          <p:cNvSpPr txBox="1"/>
          <p:nvPr/>
        </p:nvSpPr>
        <p:spPr>
          <a:xfrm>
            <a:off x="8088269" y="710693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Sharonville Plaza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136F3-914C-4E1A-B16D-0D0689AB1CC7}"/>
              </a:ext>
            </a:extLst>
          </p:cNvPr>
          <p:cNvSpPr txBox="1"/>
          <p:nvPr/>
        </p:nvSpPr>
        <p:spPr>
          <a:xfrm>
            <a:off x="6904791" y="1394614"/>
            <a:ext cx="7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err="1">
                <a:effectLst>
                  <a:glow rad="127000">
                    <a:schemeClr val="bg1"/>
                  </a:glow>
                </a:effectLst>
              </a:rPr>
              <a:t>Evendale</a:t>
            </a:r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 Walmart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C051A8-19F5-4A99-BB30-49624AFDC7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C02C43D-533C-46B8-99C7-F9558C9F6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582" y="3651099"/>
            <a:ext cx="267880" cy="23083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7A91886-E6EE-4AFB-9641-01DFDE6A3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791" y="2780497"/>
            <a:ext cx="267880" cy="230833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C93087F-A6B6-4B37-BDC6-4E3B5C27A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405" y="1397491"/>
            <a:ext cx="267880" cy="23083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25E469F-7003-4A3E-97E1-1500A6A4B5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364" y="3712819"/>
            <a:ext cx="265030" cy="230833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8B0597B-6708-4A33-B6EA-46FBE587B6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605" y="2815646"/>
            <a:ext cx="265030" cy="23083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C8EFA49-8252-4F44-9E0F-7B90262A2C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350" y="1953275"/>
            <a:ext cx="265030" cy="23083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6330649-ED29-49C4-A234-CF8C87CDEE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912" y="1760553"/>
            <a:ext cx="203465" cy="23729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05A17C3-B8D3-427F-9802-D90C44BE69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636" y="2837945"/>
            <a:ext cx="203465" cy="237290"/>
          </a:xfrm>
          <a:prstGeom prst="rect">
            <a:avLst/>
          </a:prstGeom>
        </p:spPr>
      </p:pic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55E7C551-2299-4042-AD9E-310EB9EA82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093" y="903132"/>
            <a:ext cx="257263" cy="224068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088AC641-DC60-47A9-B3D4-435C272F0D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961" y="788749"/>
            <a:ext cx="257263" cy="224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3DFC10-EF3B-86ED-0561-8984090549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841" y="790231"/>
            <a:ext cx="109738" cy="1036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011486-1266-AF63-A439-F1EB154D5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484" y="1658254"/>
            <a:ext cx="109738" cy="1036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B1357E-EC4D-1F82-188B-98F5A242E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611" y="4760880"/>
            <a:ext cx="109738" cy="103641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F81C8D3B-3480-DAD9-ED59-3B3589D51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24" y="675914"/>
            <a:ext cx="3351525" cy="43372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67C324-3682-4BB7-3AA8-E2F627334903}"/>
              </a:ext>
            </a:extLst>
          </p:cNvPr>
          <p:cNvSpPr txBox="1"/>
          <p:nvPr/>
        </p:nvSpPr>
        <p:spPr>
          <a:xfrm>
            <a:off x="1282117" y="1760553"/>
            <a:ext cx="119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effectLst>
                  <a:glow rad="127000">
                    <a:schemeClr val="bg1"/>
                  </a:glow>
                </a:effectLst>
              </a:rPr>
              <a:t>Grueninger</a:t>
            </a:r>
            <a:r>
              <a:rPr lang="en-US" sz="900" dirty="0">
                <a:effectLst>
                  <a:glow rad="127000">
                    <a:schemeClr val="bg1"/>
                  </a:glow>
                </a:effectLst>
              </a:rPr>
              <a:t> Way &amp; Springfield Pike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BA93B-FAF9-B90A-F967-8080AA924223}"/>
              </a:ext>
            </a:extLst>
          </p:cNvPr>
          <p:cNvSpPr txBox="1"/>
          <p:nvPr/>
        </p:nvSpPr>
        <p:spPr>
          <a:xfrm>
            <a:off x="1269774" y="4645464"/>
            <a:ext cx="439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effectLst>
                  <a:glow rad="127000">
                    <a:schemeClr val="bg1"/>
                  </a:glow>
                </a:effectLst>
              </a:rPr>
              <a:t>GSQ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4ADC8A2B-B6DC-577A-61CE-F53210ECA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8091" y="2529068"/>
            <a:ext cx="267880" cy="2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9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0E9C-59D6-4537-B62D-3E8BEB36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1376"/>
            <a:ext cx="8520600" cy="572700"/>
          </a:xfrm>
        </p:spPr>
        <p:txBody>
          <a:bodyPr/>
          <a:lstStyle/>
          <a:p>
            <a:r>
              <a:rPr lang="en-US" b="1" dirty="0">
                <a:solidFill>
                  <a:srgbClr val="C1D32F"/>
                </a:solidFill>
                <a:latin typeface="Montserrat ExtraBold"/>
              </a:rPr>
              <a:t>Route 17: Current v. Proposed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BF88DF-6E1B-413D-B14A-637745D8B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14C8B4-C51E-A7CF-9748-5C24987A6C68}"/>
              </a:ext>
            </a:extLst>
          </p:cNvPr>
          <p:cNvGrpSpPr/>
          <p:nvPr/>
        </p:nvGrpSpPr>
        <p:grpSpPr>
          <a:xfrm>
            <a:off x="4939642" y="863655"/>
            <a:ext cx="3080256" cy="3996362"/>
            <a:chOff x="5717921" y="863655"/>
            <a:chExt cx="3080256" cy="3996362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0341E09D-A3D8-69A8-673D-B7036B446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7921" y="873804"/>
              <a:ext cx="3080256" cy="398621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F52069-E54E-48F0-88EC-1026DA0D72BA}"/>
                </a:ext>
              </a:extLst>
            </p:cNvPr>
            <p:cNvSpPr txBox="1"/>
            <p:nvPr/>
          </p:nvSpPr>
          <p:spPr>
            <a:xfrm>
              <a:off x="7498455" y="4572297"/>
              <a:ext cx="490536" cy="2308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900" b="1">
                  <a:effectLst>
                    <a:glow rad="127000">
                      <a:schemeClr val="bg1"/>
                    </a:glow>
                  </a:effectLst>
                </a:rPr>
                <a:t>GSQ</a:t>
              </a:r>
              <a:endParaRPr lang="en-US" sz="900" b="1">
                <a:effectLst>
                  <a:glow rad="127000">
                    <a:srgbClr val="FFFFFF"/>
                  </a:glow>
                </a:effectLst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789416-8383-4943-8C2E-A995B6042683}"/>
                </a:ext>
              </a:extLst>
            </p:cNvPr>
            <p:cNvSpPr txBox="1"/>
            <p:nvPr/>
          </p:nvSpPr>
          <p:spPr>
            <a:xfrm>
              <a:off x="6656180" y="3542402"/>
              <a:ext cx="923049" cy="2308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900" b="1">
                  <a:effectLst>
                    <a:glow rad="127000">
                      <a:schemeClr val="bg1"/>
                    </a:glow>
                  </a:effectLst>
                </a:rPr>
                <a:t>Northside TC</a:t>
              </a:r>
              <a:endParaRPr lang="en-US" sz="900" b="1">
                <a:effectLst>
                  <a:glow rad="127000">
                    <a:srgbClr val="FFFFFF"/>
                  </a:glow>
                </a:effectLs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CD5CA6-ECC7-4417-91F8-6FC6C79EC4C2}"/>
                </a:ext>
              </a:extLst>
            </p:cNvPr>
            <p:cNvSpPr txBox="1"/>
            <p:nvPr/>
          </p:nvSpPr>
          <p:spPr>
            <a:xfrm>
              <a:off x="6623216" y="863655"/>
              <a:ext cx="788876" cy="5078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900" b="1" dirty="0">
                  <a:effectLst>
                    <a:glow rad="127000">
                      <a:schemeClr val="bg1"/>
                    </a:glow>
                  </a:effectLst>
                </a:rPr>
                <a:t>Seven Hills Center</a:t>
              </a:r>
              <a:endParaRPr lang="en-US" sz="900" b="1" dirty="0">
                <a:effectLst>
                  <a:glow rad="127000">
                    <a:srgbClr val="FFFFFF"/>
                  </a:glow>
                </a:effectLst>
              </a:endParaRPr>
            </a:p>
          </p:txBody>
        </p: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086FAC82-F409-478D-A1FA-9F9E6AF16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2286" y="3855034"/>
              <a:ext cx="200967" cy="184980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CAAF76FA-74AE-4419-875A-85E64BF8C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8050" y="2675694"/>
              <a:ext cx="200967" cy="184980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5A31EDE6-144E-4E2B-BE74-F46F94CFD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7566" y="1474340"/>
              <a:ext cx="200967" cy="184980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679903A8-AA4D-4A27-AF69-629ED3ED3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7082" y="2328212"/>
              <a:ext cx="200967" cy="1849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1D2C63-9174-E651-64D0-C70BA3611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8021" y="1065416"/>
              <a:ext cx="109738" cy="10364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D15226-9F87-1255-26DC-460A3E436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6171" y="3562265"/>
              <a:ext cx="109738" cy="10364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28D9EE-3AFE-B205-C7B4-05B4309F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75271" y="4663268"/>
              <a:ext cx="109738" cy="103641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2389A279-1E64-8D64-5A0C-D7D19DD33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3504" y="1741648"/>
              <a:ext cx="235909" cy="217143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9E0E080C-DEC9-B5D8-D42C-A2AAB8002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54331" y="2492290"/>
              <a:ext cx="235909" cy="217143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B1CE0D5-5C4E-0ADC-133F-8FCA2A49C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6376" y="3930804"/>
              <a:ext cx="235909" cy="21714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75620F-03A3-D7F5-8DC6-C52099C5889E}"/>
                </a:ext>
              </a:extLst>
            </p:cNvPr>
            <p:cNvSpPr txBox="1"/>
            <p:nvPr/>
          </p:nvSpPr>
          <p:spPr>
            <a:xfrm>
              <a:off x="5879631" y="1320488"/>
              <a:ext cx="1215397" cy="369332"/>
            </a:xfrm>
            <a:prstGeom prst="rect">
              <a:avLst/>
            </a:prstGeom>
            <a:noFill/>
            <a:effectLst>
              <a:glow rad="127000">
                <a:schemeClr val="bg1"/>
              </a:glow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effectLst>
                    <a:outerShdw blurRad="50800" dist="50800" dir="5400000" algn="ctr" rotWithShape="0">
                      <a:schemeClr val="bg1"/>
                    </a:outerShdw>
                  </a:effectLst>
                </a:rPr>
                <a:t>Colerain Town Center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82F116-D6DC-9A1F-A47C-755269B69826}"/>
              </a:ext>
            </a:extLst>
          </p:cNvPr>
          <p:cNvGrpSpPr/>
          <p:nvPr/>
        </p:nvGrpSpPr>
        <p:grpSpPr>
          <a:xfrm>
            <a:off x="1066801" y="849185"/>
            <a:ext cx="3211476" cy="3986213"/>
            <a:chOff x="2994644" y="904197"/>
            <a:chExt cx="3208843" cy="4152620"/>
          </a:xfrm>
        </p:grpSpPr>
        <p:pic>
          <p:nvPicPr>
            <p:cNvPr id="24" name="Picture 23" descr="Map&#10;&#10;Description automatically generated">
              <a:extLst>
                <a:ext uri="{FF2B5EF4-FFF2-40B4-BE49-F238E27FC236}">
                  <a16:creationId xmlns:a16="http://schemas.microsoft.com/office/drawing/2014/main" id="{B95199D4-8F1F-57FF-BCD0-F96B4483F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94644" y="904197"/>
              <a:ext cx="3208843" cy="415262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2B003F-F51C-37C1-66B1-1DF7E84C197F}"/>
                </a:ext>
              </a:extLst>
            </p:cNvPr>
            <p:cNvSpPr txBox="1"/>
            <p:nvPr/>
          </p:nvSpPr>
          <p:spPr>
            <a:xfrm>
              <a:off x="4997133" y="4715866"/>
              <a:ext cx="4619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effectLst>
                    <a:glow rad="127000">
                      <a:schemeClr val="bg1"/>
                    </a:glow>
                  </a:effectLst>
                </a:rPr>
                <a:t>GSQ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7F2B4C-EE5F-F799-E050-3B0B254A0BE5}"/>
                </a:ext>
              </a:extLst>
            </p:cNvPr>
            <p:cNvSpPr txBox="1"/>
            <p:nvPr/>
          </p:nvSpPr>
          <p:spPr>
            <a:xfrm>
              <a:off x="3690629" y="3678330"/>
              <a:ext cx="8813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effectLst>
                    <a:glow rad="127000">
                      <a:schemeClr val="bg1"/>
                    </a:glow>
                  </a:effectLst>
                </a:rPr>
                <a:t>Northside TC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A18916-5420-AB80-8D7E-F56989DEBA65}"/>
                </a:ext>
              </a:extLst>
            </p:cNvPr>
            <p:cNvSpPr txBox="1"/>
            <p:nvPr/>
          </p:nvSpPr>
          <p:spPr>
            <a:xfrm>
              <a:off x="3176734" y="2882668"/>
              <a:ext cx="14825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effectLst>
                    <a:glow rad="127000">
                      <a:schemeClr val="bg1"/>
                    </a:glow>
                  </a:effectLst>
                </a:rPr>
                <a:t>Kirby Ave &amp; Colerain Ave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1680DA-02C1-FFF0-B7A8-F34DF64C4DB5}"/>
                </a:ext>
              </a:extLst>
            </p:cNvPr>
            <p:cNvSpPr txBox="1"/>
            <p:nvPr/>
          </p:nvSpPr>
          <p:spPr>
            <a:xfrm>
              <a:off x="3075149" y="1182533"/>
              <a:ext cx="8962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effectLst>
                    <a:glow rad="127000">
                      <a:schemeClr val="bg1"/>
                    </a:glow>
                  </a:effectLst>
                </a:rPr>
                <a:t>Colerain TC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0F1082-81E8-8A66-A53A-9F95C3984601}"/>
                </a:ext>
              </a:extLst>
            </p:cNvPr>
            <p:cNvSpPr txBox="1"/>
            <p:nvPr/>
          </p:nvSpPr>
          <p:spPr>
            <a:xfrm>
              <a:off x="4439238" y="928617"/>
              <a:ext cx="788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effectLst>
                    <a:glow rad="127000">
                      <a:schemeClr val="bg1"/>
                    </a:glow>
                  </a:effectLst>
                </a:rPr>
                <a:t>Seven Hills Center</a:t>
              </a:r>
            </a:p>
          </p:txBody>
        </p:sp>
        <p:pic>
          <p:nvPicPr>
            <p:cNvPr id="30" name="Picture 29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A04E97A-AD66-9C83-E05B-C53A31F8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5048" y="3100982"/>
              <a:ext cx="213306" cy="196338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6AC5E754-ADBB-A69F-22D8-0CAD5FADA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5167" y="2301563"/>
              <a:ext cx="213306" cy="196338"/>
            </a:xfrm>
            <a:prstGeom prst="rect">
              <a:avLst/>
            </a:prstGeom>
          </p:spPr>
        </p:pic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AF0DBFA7-6571-B46B-62A1-E0D70467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90480" y="3838702"/>
              <a:ext cx="213306" cy="196338"/>
            </a:xfrm>
            <a:prstGeom prst="rect">
              <a:avLst/>
            </a:prstGeom>
          </p:spPr>
        </p:pic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7CB2DC59-D55B-7F37-8540-D8EADD63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18008" y="1829621"/>
              <a:ext cx="213306" cy="196338"/>
            </a:xfrm>
            <a:prstGeom prst="rect">
              <a:avLst/>
            </a:prstGeom>
          </p:spPr>
        </p:pic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BEE9D745-FF35-A8B8-E295-98FA37B24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39238" y="1512445"/>
              <a:ext cx="213306" cy="196338"/>
            </a:xfrm>
            <a:prstGeom prst="rect">
              <a:avLst/>
            </a:prstGeom>
          </p:spPr>
        </p:pic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E96F036D-D1DB-43EF-4CED-2F956A95A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90245" y="2602833"/>
              <a:ext cx="213306" cy="196338"/>
            </a:xfrm>
            <a:prstGeom prst="rect">
              <a:avLst/>
            </a:prstGeom>
          </p:spPr>
        </p:pic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2084B0CA-700A-1DD4-749D-AC06073EC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6944" y="2363242"/>
              <a:ext cx="213306" cy="196338"/>
            </a:xfrm>
            <a:prstGeom prst="rect">
              <a:avLst/>
            </a:prstGeom>
          </p:spPr>
        </p:pic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F6766DC4-F752-F476-CD69-C199E397C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96025" y="2566841"/>
              <a:ext cx="224709" cy="206518"/>
            </a:xfrm>
            <a:prstGeom prst="rect">
              <a:avLst/>
            </a:prstGeom>
          </p:spPr>
        </p:pic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0DB342C0-3EF3-63ED-1E43-935B33F1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6672" y="3333329"/>
              <a:ext cx="224709" cy="206518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D752C3EA-112A-2A48-1552-6E53C38DC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8379" y="4420535"/>
              <a:ext cx="224709" cy="206518"/>
            </a:xfrm>
            <a:prstGeom prst="rect">
              <a:avLst/>
            </a:prstGeom>
          </p:spPr>
        </p:pic>
        <p:pic>
          <p:nvPicPr>
            <p:cNvPr id="40" name="Picture 3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93A5C7A-711B-584C-D2BB-EE2E3495E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64714" y="2293853"/>
              <a:ext cx="213306" cy="196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6" descr="Map&#10;&#10;Description automatically generated">
            <a:extLst>
              <a:ext uri="{FF2B5EF4-FFF2-40B4-BE49-F238E27FC236}">
                <a16:creationId xmlns:a16="http://schemas.microsoft.com/office/drawing/2014/main" id="{A884BCDB-DE9D-C001-38EC-F1C6600D0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287" y="894915"/>
            <a:ext cx="4548620" cy="3496540"/>
          </a:xfrm>
          <a:prstGeom prst="rect">
            <a:avLst/>
          </a:prstGeom>
        </p:spPr>
      </p:pic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0ACF2BED-EA3E-4799-8471-8F02F8ADCD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2" y="918604"/>
            <a:ext cx="4518828" cy="3491821"/>
          </a:xfrm>
          <a:prstGeom prst="rect">
            <a:avLst/>
          </a:prstGeom>
        </p:spPr>
      </p:pic>
      <p:sp>
        <p:nvSpPr>
          <p:cNvPr id="7" name="Google Shape;99;p17">
            <a:extLst>
              <a:ext uri="{FF2B5EF4-FFF2-40B4-BE49-F238E27FC236}">
                <a16:creationId xmlns:a16="http://schemas.microsoft.com/office/drawing/2014/main" id="{C3934554-68C0-4066-8F32-8A316EEDC405}"/>
              </a:ext>
            </a:extLst>
          </p:cNvPr>
          <p:cNvSpPr txBox="1">
            <a:spLocks/>
          </p:cNvSpPr>
          <p:nvPr/>
        </p:nvSpPr>
        <p:spPr>
          <a:xfrm>
            <a:off x="3777992" y="130614"/>
            <a:ext cx="5316002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Montserrat ExtraBold"/>
              </a:rPr>
              <a:t>Route 24: Current v. Proposed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B21A9-4F77-4A50-950D-E1DAE12E2094}"/>
              </a:ext>
            </a:extLst>
          </p:cNvPr>
          <p:cNvSpPr txBox="1"/>
          <p:nvPr/>
        </p:nvSpPr>
        <p:spPr>
          <a:xfrm>
            <a:off x="4620774" y="2065389"/>
            <a:ext cx="106831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>
                <a:effectLst>
                  <a:glow rad="127000">
                    <a:srgbClr val="FFFFFF"/>
                  </a:glow>
                </a:effectLst>
              </a:rPr>
              <a:t>Corryville Kroger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DCAB9-E600-4089-9871-FDAB6C4A0217}"/>
              </a:ext>
            </a:extLst>
          </p:cNvPr>
          <p:cNvSpPr txBox="1"/>
          <p:nvPr/>
        </p:nvSpPr>
        <p:spPr>
          <a:xfrm>
            <a:off x="382515" y="2676883"/>
            <a:ext cx="492919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GSQ</a:t>
            </a:r>
            <a:endParaRPr lang="en-US" sz="1000" b="1">
              <a:effectLst>
                <a:glow rad="127000">
                  <a:srgbClr val="FFFFFF"/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89C74-36D5-45CA-9882-D0207B36FE62}"/>
              </a:ext>
            </a:extLst>
          </p:cNvPr>
          <p:cNvSpPr txBox="1"/>
          <p:nvPr/>
        </p:nvSpPr>
        <p:spPr>
          <a:xfrm>
            <a:off x="3777784" y="3124428"/>
            <a:ext cx="73286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Anderson P&amp;R</a:t>
            </a:r>
            <a:endParaRPr lang="en-US" sz="1000" b="1">
              <a:effectLst>
                <a:glow rad="127000">
                  <a:srgbClr val="FFFFFF"/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35F0EA-C9A4-4122-B533-EC01B3CC097A}"/>
              </a:ext>
            </a:extLst>
          </p:cNvPr>
          <p:cNvSpPr txBox="1"/>
          <p:nvPr/>
        </p:nvSpPr>
        <p:spPr>
          <a:xfrm>
            <a:off x="8248217" y="3175975"/>
            <a:ext cx="73286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effectLst>
                  <a:glow rad="127000">
                    <a:schemeClr val="bg1"/>
                  </a:glow>
                </a:effectLst>
              </a:rPr>
              <a:t>Anderson P&amp;R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699B2-E64E-4D0F-B195-D43D38E956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C2872AD4-82AC-49EA-9340-EE5CE9F798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51" y="2188240"/>
            <a:ext cx="286489" cy="246868"/>
          </a:xfrm>
          <a:prstGeom prst="rect">
            <a:avLst/>
          </a:prstGeom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121B7C41-41AB-4A56-B452-B42A75B65D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327" y="1536491"/>
            <a:ext cx="286489" cy="246868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767C82DE-C268-4019-99E4-E10730C35B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02" y="2363005"/>
            <a:ext cx="286489" cy="246868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2AB357B9-983C-4148-8D49-68172C543A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314" y="3186914"/>
            <a:ext cx="286489" cy="246868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582FAB20-CD8E-422F-A068-E60081719F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775" y="1838653"/>
            <a:ext cx="286489" cy="246868"/>
          </a:xfrm>
          <a:prstGeom prst="rect">
            <a:avLst/>
          </a:prstGeom>
        </p:spPr>
      </p:pic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48C91AE8-E962-4680-80B3-7F61FE73E8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287" y="1611310"/>
            <a:ext cx="286489" cy="246868"/>
          </a:xfrm>
          <a:prstGeom prst="rect">
            <a:avLst/>
          </a:prstGeom>
        </p:spPr>
      </p:pic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E6D2062C-923D-41B5-9BF8-80F46AC31C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106" y="3331239"/>
            <a:ext cx="286489" cy="246868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A1455123-8897-8EB1-C4F8-4448955CF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31" y="2688215"/>
            <a:ext cx="114300" cy="104775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72F1921-6270-921D-EDB5-8CEC0D364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622" y="1980335"/>
            <a:ext cx="114300" cy="104775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9A978A74-7425-B2A0-7A1E-64FF7C574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764" y="3474028"/>
            <a:ext cx="114300" cy="104775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7AE9352C-42E3-DFE2-BF81-CE81AA5EA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224" y="3493510"/>
            <a:ext cx="1143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2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INVENTING METRO COLORS">
      <a:dk1>
        <a:srgbClr val="243D94"/>
      </a:dk1>
      <a:lt1>
        <a:srgbClr val="FFFFFF"/>
      </a:lt1>
      <a:dk2>
        <a:srgbClr val="C1D32F"/>
      </a:dk2>
      <a:lt2>
        <a:srgbClr val="A7A7A7"/>
      </a:lt2>
      <a:accent1>
        <a:srgbClr val="C1D32F"/>
      </a:accent1>
      <a:accent2>
        <a:srgbClr val="E78834"/>
      </a:accent2>
      <a:accent3>
        <a:srgbClr val="2A75AF"/>
      </a:accent3>
      <a:accent4>
        <a:srgbClr val="D9E482"/>
      </a:accent4>
      <a:accent5>
        <a:srgbClr val="F0B785"/>
      </a:accent5>
      <a:accent6>
        <a:srgbClr val="71ADDC"/>
      </a:accent6>
      <a:hlink>
        <a:srgbClr val="2A75AF"/>
      </a:hlink>
      <a:folHlink>
        <a:srgbClr val="E7883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247</Words>
  <Application>Microsoft Office PowerPoint</Application>
  <PresentationFormat>On-screen Show (16:9)</PresentationFormat>
  <Paragraphs>59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Noto Sans Symbols</vt:lpstr>
      <vt:lpstr>Montserrat</vt:lpstr>
      <vt:lpstr>Montserrat ExtraBold</vt:lpstr>
      <vt:lpstr>Arial</vt:lpstr>
      <vt:lpstr>Office Theme</vt:lpstr>
      <vt:lpstr>Route 4/Route 5: Current v. Proposed</vt:lpstr>
      <vt:lpstr>New Route 67: Kemper Crosstown</vt:lpstr>
      <vt:lpstr>Route 20/Route 67: Current v. Proposed</vt:lpstr>
      <vt:lpstr>Route 43/Reading: Current v. Proposed</vt:lpstr>
      <vt:lpstr>Route 17: Current v. Proposed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Anderson</dc:creator>
  <cp:lastModifiedBy>Kara Doersam</cp:lastModifiedBy>
  <cp:revision>2</cp:revision>
  <cp:lastPrinted>2022-05-27T12:32:16Z</cp:lastPrinted>
  <dcterms:modified xsi:type="dcterms:W3CDTF">2022-11-04T14:37:09Z</dcterms:modified>
</cp:coreProperties>
</file>